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259" r:id="rId4"/>
    <p:sldId id="340" r:id="rId5"/>
    <p:sldId id="262" r:id="rId6"/>
    <p:sldId id="264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303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8" r:id="rId75"/>
    <p:sldId id="336" r:id="rId76"/>
    <p:sldId id="339" r:id="rId77"/>
    <p:sldId id="337" r:id="rId78"/>
    <p:sldId id="344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124" autoAdjust="0"/>
  </p:normalViewPr>
  <p:slideViewPr>
    <p:cSldViewPr snapToGrid="0">
      <p:cViewPr varScale="1">
        <p:scale>
          <a:sx n="62" d="100"/>
          <a:sy n="62" d="100"/>
        </p:scale>
        <p:origin x="10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BB270-F8CB-4EDE-9B5E-B47367D462A4}" type="datetimeFigureOut">
              <a:rPr lang="pl-PL" smtClean="0"/>
              <a:t>04.01.2021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D9FAD-BC58-4B77-9C20-2678C1F79A3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946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8878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41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6767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53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063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54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4638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71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7579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76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1569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77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934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7743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1432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0980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7347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33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823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8956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70170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9FAD-BC58-4B77-9C20-2678C1F79A35}" type="slidenum">
              <a:rPr lang="pl-PL" smtClean="0"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4598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transition spd="slow" advClick="0" advTm="15000">
    <p:wip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E4693BE-65CE-4A83-9A8C-1C76E9957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450" y="576066"/>
            <a:ext cx="10231807" cy="2415108"/>
          </a:xfrm>
        </p:spPr>
        <p:txBody>
          <a:bodyPr/>
          <a:lstStyle/>
          <a:p>
            <a:pPr algn="ctr"/>
            <a:r>
              <a:rPr lang="pl-PL" sz="5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</a:t>
            </a:r>
            <a:r>
              <a:rPr lang="pl-PL" sz="5400" dirty="0" smtClean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Członkowie</a:t>
            </a:r>
            <a:br>
              <a:rPr lang="pl-PL" sz="5400" dirty="0" smtClean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pl-PL" sz="5400" dirty="0" smtClean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Towarzystwa </a:t>
            </a:r>
            <a:r>
              <a:rPr lang="pl-PL" sz="5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Miłośników Wrocławia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AF371267-85E5-438A-8068-11F314610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6833" y="6018028"/>
            <a:ext cx="2955235" cy="527814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      Wrocław</a:t>
            </a:r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, 2020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6C52C8E-B612-4624-91F8-F2D0A8465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986" y="3361681"/>
            <a:ext cx="1290866" cy="129519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A692FAF2-CC84-4684-9206-6A553A6DA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594" y="5421701"/>
            <a:ext cx="3997649" cy="3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01012"/>
      </p:ext>
    </p:extLst>
  </p:cSld>
  <p:clrMapOvr>
    <a:masterClrMapping/>
  </p:clrMapOvr>
  <p:transition spd="slow" advClick="0" advTm="1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E765741-C9CD-416D-BE95-8F8035319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1978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D4A5AFD-ACE2-4C3D-AEFE-7AD90800C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1853248"/>
            <a:ext cx="5837568" cy="811488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BRONISŁAW KUPCZYŃSKI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(1908-1994)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538B14D-5697-46E0-B351-C3B22849C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937" y="2860439"/>
            <a:ext cx="6295525" cy="3186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DZIAŁACZ POLITYCZNY I SPOŁECZNY, PREZYDENT WROCŁAWIA W LATACH 1947-1950, ODPOWIEDZIALNY M.IN. ZA „WYSTAWĘ ZIEM ODZYSKANYCH”. POSEŁ NA SEJM KADENCJI 1947-1952. PO 1956 R. WSPÓŁORGANIZATOR TOWARZYSTWA ROZWOJU ZIEM ZACHODNICH ORAZ INICJATOR POWSTANIA W 1969 R. KLUBU BUDOWNICZYCH WROCŁAWIA DZIAŁAJĄCEGO PRZY TOWARZYSTWIE MIŁOŚNIKÓW WROCŁAWIA. W LATACH 1966-1967 PREZES TMW.</a:t>
            </a:r>
            <a:endParaRPr lang="pl-PL" sz="2000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xmlns="" id="{85034ADD-B0D3-4EDE-B872-FDE9A81F50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463245" y="1924451"/>
            <a:ext cx="3044422" cy="41247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66058394"/>
      </p:ext>
    </p:extLst>
  </p:cSld>
  <p:clrMapOvr>
    <a:masterClrMapping/>
  </p:clrMapOvr>
  <p:transition spd="slow" advClick="0" advTm="1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BE4EB7-9745-4D7A-B1EE-6148CA2B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21" y="371430"/>
            <a:ext cx="9404723" cy="1400530"/>
          </a:xfrm>
        </p:spPr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1978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361BF15-200A-49C6-B9A6-2FECF480A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3482" y="2054468"/>
            <a:ext cx="6116791" cy="667995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MIECZYSŁAW MARKOWSKI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(1910-1983)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6EA69CA-4011-4E35-9381-3A6EA190A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3482" y="2989165"/>
            <a:ext cx="5676276" cy="2919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DŁUGOLETNI REDAKTOR „SŁOWA POLSKIEGO”, KRYTYK TEATRALNY, WIELOLETNI DYREKTOR „IMPARTU”, ZAŁOŻYCIEL TMW, PROWADZĄCY PIERWSZE POSIEDZENIE, WICEPREZES TMW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PIERWSZYM ZARZĄDZIE (OD 1958 DO 1964).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LATACH 1958-1963 REDAKTOR NACZELNY „KALENDARZA WROCŁAWSKIEGO” ORAZ REDAKTOR KSIĄŻKI „TRUDNE DNI” ZAWIERAJĄCEJ WSPOMNIENIA PIONIERÓW WROCŁAWIA.</a:t>
            </a: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BE9EACD6-AE67-4BA5-8ECE-006D5A62E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953" y="3921277"/>
            <a:ext cx="1646529" cy="22538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0E47F8AF-EE7E-4AC9-A2EB-11832A90AA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1727" y="2282719"/>
            <a:ext cx="2803028" cy="38924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60701188"/>
      </p:ext>
    </p:extLst>
  </p:cSld>
  <p:clrMapOvr>
    <a:masterClrMapping/>
  </p:clrMapOvr>
  <p:transition spd="slow" advClick="0" advTm="1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74C13D0-B959-427F-A13E-ECB35AE02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1978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D97D6C3E-0619-491B-8888-1F46D34700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32763" y="1862706"/>
            <a:ext cx="5304237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RYSZARD SKAŁA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(1925-1986)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05868D48-E8E1-400C-AD0C-5927FFED4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32763" y="2814579"/>
            <a:ext cx="7529978" cy="1922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WIĘZIEŃ OBOZÓW PRACY W „FESTUNG BRESLAU”, DZIENNIKARZ, ZAŁOŻYCIEL I OD 1967 R. PIERWSZY REDAKTOR NACZELNY „WIECZORU WROCŁAWIA’’, CZŁONEK SPOŁECZNEGO KOMITETU PANORAMY RACŁAWICKIEJ. CZŁONEK ZAŁOŻYCIEL TMW, SEKRETARZ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PIERWSZYM ZARZĄDZIE TOWARZYSTWA, DZIAŁACZ KLUBU LUDZI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ZE ZNAKIEM „P”.</a:t>
            </a: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xmlns="" id="{8CDF29C0-883A-45E9-8C1A-BF04FD0F23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111" y="1853248"/>
            <a:ext cx="2439071" cy="43563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6" name="Symbol zastępczy tekstu 4">
            <a:extLst>
              <a:ext uri="{FF2B5EF4-FFF2-40B4-BE49-F238E27FC236}">
                <a16:creationId xmlns:a16="http://schemas.microsoft.com/office/drawing/2014/main" xmlns="" id="{014ED592-6AF2-46A6-A44C-D3A5DED9617A}"/>
              </a:ext>
            </a:extLst>
          </p:cNvPr>
          <p:cNvSpPr txBox="1">
            <a:spLocks/>
          </p:cNvSpPr>
          <p:nvPr/>
        </p:nvSpPr>
        <p:spPr>
          <a:xfrm>
            <a:off x="3468335" y="5460452"/>
            <a:ext cx="4611364" cy="5762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400" b="0" i="0" kern="120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pl-PL" sz="1200" dirty="0">
                <a:latin typeface="Arial Narrow" panose="020B0606020202030204" pitchFamily="34" charset="0"/>
              </a:rPr>
              <a:t>Ryszard Skała podczas Spotkanie laureatów zorganizowanego przez redakcję "Wieczoru Wrocławia" z okazji konkursu na "Wrocławskie dzieło 74"</a:t>
            </a:r>
          </a:p>
        </p:txBody>
      </p:sp>
    </p:spTree>
    <p:extLst>
      <p:ext uri="{BB962C8B-B14F-4D97-AF65-F5344CB8AC3E}">
        <p14:creationId xmlns:p14="http://schemas.microsoft.com/office/powerpoint/2010/main" val="1664513687"/>
      </p:ext>
    </p:extLst>
  </p:cSld>
  <p:clrMapOvr>
    <a:masterClrMapping/>
  </p:clrMapOvr>
  <p:transition spd="slow" advClick="0" advTm="1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2C8124-FC91-40A3-947A-C5954712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1978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64EAC8F-3632-4FCD-BF1A-2401B2A48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997" y="1869886"/>
            <a:ext cx="4396338" cy="576262"/>
          </a:xfrm>
        </p:spPr>
        <p:txBody>
          <a:bodyPr/>
          <a:lstStyle/>
          <a:p>
            <a:r>
              <a:rPr lang="en-US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ANDRZEJ WILL </a:t>
            </a: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(1914-1992)</a:t>
            </a:r>
            <a:r>
              <a:rPr lang="en-US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E24958B0-88E3-4F1F-87A1-47F7F2731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997" y="2521572"/>
            <a:ext cx="5328502" cy="35713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ARTYSTA-MALARZ, GRAFIK, DZIENNIKARZ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ŻOŁNIERZ WRZEŚNIA 1939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JAKO CZŁONEK 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AK UCZESTNI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CZYŁ W 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POWSTANI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U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WARSZAWSKI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M.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WIĘZIEŃ OBOZÓW PRACY W FESTUNG BRESLAU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PIONIER WROCŁAWIA, ORGANIZATOR RUCHU ARTYSTYCZNEGO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PRZEWODNICZĄCY KOMITETU ORGANIZACYJNEGO MIĘDZYNARODOWEGO TRIENNALE RYSUNKU WE WROCŁAWIU W LATACH 1968-1982 I 1989-1992, DŁUGOLETNI I ZASŁUŻONY DZIAŁACZ TMW, PROWADZĄCY W RAMACH TMW - GALERI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Ę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„SPOJRZENIA WROCŁAWSKIE”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endParaRPr lang="pl-PL" sz="20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FBB0DBC-2DE2-4E2C-AF25-86D96BCB6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29089" y="6169669"/>
            <a:ext cx="4362441" cy="468716"/>
          </a:xfrm>
        </p:spPr>
        <p:txBody>
          <a:bodyPr/>
          <a:lstStyle/>
          <a:p>
            <a:r>
              <a:rPr lang="pl-PL" sz="1200" dirty="0">
                <a:latin typeface="Arial Narrow" panose="020B0606020202030204" pitchFamily="34" charset="0"/>
              </a:rPr>
              <a:t>Karykatura „Szaberek…, szaberek…”przedrukowana w książce "Trudne dni”  z czasopisma „Pionier”.</a:t>
            </a:r>
          </a:p>
        </p:txBody>
      </p:sp>
      <p:pic>
        <p:nvPicPr>
          <p:cNvPr id="7" name="Picture 3" descr="C:\Users\Basia\Desktop\andrzej_will_2.jpg">
            <a:extLst>
              <a:ext uri="{FF2B5EF4-FFF2-40B4-BE49-F238E27FC236}">
                <a16:creationId xmlns:a16="http://schemas.microsoft.com/office/drawing/2014/main" xmlns="" id="{ECD789DF-8532-401E-8977-5D1EEAB663D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54502" y="1853248"/>
            <a:ext cx="2912175" cy="40140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DB4222DF-5493-4295-AA69-D95B064E6A6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738" y="1853248"/>
            <a:ext cx="1790151" cy="2189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9B6C14E5-7C2A-4F09-8ADA-CE38338B2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180" y="4453901"/>
            <a:ext cx="2364350" cy="1621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CAFBDB9-C2CA-4225-8AD6-447C8B302DDD}"/>
              </a:ext>
            </a:extLst>
          </p:cNvPr>
          <p:cNvSpPr txBox="1"/>
          <p:nvPr/>
        </p:nvSpPr>
        <p:spPr>
          <a:xfrm>
            <a:off x="9788174" y="4082403"/>
            <a:ext cx="1790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Głowa </a:t>
            </a:r>
          </a:p>
        </p:txBody>
      </p:sp>
    </p:spTree>
    <p:extLst>
      <p:ext uri="{BB962C8B-B14F-4D97-AF65-F5344CB8AC3E}">
        <p14:creationId xmlns:p14="http://schemas.microsoft.com/office/powerpoint/2010/main" val="2162244048"/>
      </p:ext>
    </p:extLst>
  </p:cSld>
  <p:clrMapOvr>
    <a:masterClrMapping/>
  </p:clrMapOvr>
  <p:transition spd="slow" advClick="0" advTm="1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98B874-AA30-487E-92EF-E59C3195C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1978</a:t>
            </a: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F593FA0B-1D17-4380-B640-439BBA7E02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918" y="1957295"/>
            <a:ext cx="4003286" cy="43641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12D3DB2E-C484-42D9-ABF0-9E713971D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80595" y="1874679"/>
            <a:ext cx="5723429" cy="576262"/>
          </a:xfrm>
        </p:spPr>
        <p:txBody>
          <a:bodyPr/>
          <a:lstStyle/>
          <a:p>
            <a:r>
              <a:rPr lang="en-US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HENRYK WORCELL </a:t>
            </a: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(1909-1982)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3A212C75-2DF8-4A49-95F1-D0DCE7942B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83392" y="2481348"/>
            <a:ext cx="5822122" cy="20684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WŁAŚC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IWIE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TADEUSZ KURTYKA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, 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PROZAIK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/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PUBLICYSTA, PISARZ (AUTOR M.IN. 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„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ZAKLĘTYCH REWIRÓW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”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)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W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LICZNYCH OPOWIADANIACH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/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PUBLIKACJACH PRASOWYCH UTRWALAŁ ŻYCIE POLSKICH OSADNIKÓW W PONIEMIECKICH WSIACH DOLNEGO ŚLĄSKA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DZIAŁACZ TMW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endParaRPr lang="pl-PL" sz="2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C20BC4A8-AFAE-4D1A-A242-6ADBBC4F7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357" y="4489421"/>
            <a:ext cx="1273742" cy="19762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93758DC7-4A0D-4706-88AD-369F1F25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566" y="4230241"/>
            <a:ext cx="1344820" cy="21750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3D8F9186-916B-4D5F-B1CB-DF74F7F0C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0595" y="4758194"/>
            <a:ext cx="1228725" cy="1828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91CC70EF-6857-4A13-ADDF-806BB93C1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690" y="4719488"/>
            <a:ext cx="1215702" cy="18675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2761E3C-F5F3-4D63-8A1C-48A3A898E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8448" y="3930665"/>
            <a:ext cx="1343025" cy="23907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879982"/>
      </p:ext>
    </p:extLst>
  </p:cSld>
  <p:clrMapOvr>
    <a:masterClrMapping/>
  </p:clrMapOvr>
  <p:transition spd="slow" advClick="0" advTm="1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4FF1589-11A7-43E9-9D8D-D8C69936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1982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D1781E3-1165-493F-AD80-22E85D499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764" y="2272955"/>
            <a:ext cx="7030387" cy="736337"/>
          </a:xfrm>
        </p:spPr>
        <p:txBody>
          <a:bodyPr/>
          <a:lstStyle/>
          <a:p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PROF. </a:t>
            </a:r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WŁODZIMIERZ BERUTOWICZ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(1914-2004)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7A2FDAE-B420-4E26-B231-3ED6A3934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764" y="3204147"/>
            <a:ext cx="6745574" cy="2451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PRAWNIK I POLITYK, REKTOR UNIWERSYTETU WROCŁAWSKIEGO, ORGANIZATOR NAUKI WROCŁAWSKIEJ. PIERWSZY PREZES SĄDU NAJWYŻSZEGO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W LA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TACH 1976–1987, OD 1971 DO 1976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R. MINISTER SPRAWIEDLIWOŚCI.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TYTUŁ HONOROWEGO CZŁONKA TMW OTRZYMAŁ </a:t>
            </a:r>
            <a:r>
              <a:rPr lang="pl-PL" sz="2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„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UZNANIU SZCZEGÓLNYCH ZASŁUG W ORGANIZACJI NAUKI WROCŁAWSKIEJ I PRACĘ DLA MIASTA WROCŁAWIA”.</a:t>
            </a: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Picture 3" descr="C:\Users\Basia\Desktop\33f35-07_berutowicz_www.jpg">
            <a:extLst>
              <a:ext uri="{FF2B5EF4-FFF2-40B4-BE49-F238E27FC236}">
                <a16:creationId xmlns:a16="http://schemas.microsoft.com/office/drawing/2014/main" xmlns="" id="{E803303D-7BB2-4AD6-A181-30C9D50925F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98081" y="1491392"/>
            <a:ext cx="3661952" cy="44696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763018127"/>
      </p:ext>
    </p:extLst>
  </p:cSld>
  <p:clrMapOvr>
    <a:masterClrMapping/>
  </p:clrMapOvr>
  <p:transition spd="slow" advClick="0" advTm="1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F77D082-7302-493F-9724-F5AD8102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1982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07F66287-3429-4B71-BA36-B0D3C195C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858" y="1853248"/>
            <a:ext cx="6259043" cy="963864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KSIĄDZ JÓZEF MATUSZEK  (1890-1983)</a:t>
            </a:r>
            <a:endParaRPr lang="pl-PL" sz="2800" b="1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9854F8B-4F97-4C2A-917B-F1A1737B8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442" y="3253778"/>
            <a:ext cx="6511748" cy="2772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POLSKI KSIĄDZ KATOLICKI W BRESLAU (1920-1923).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WE WROCŁAWIU </a:t>
            </a:r>
            <a:r>
              <a:rPr lang="en-US" sz="2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 WIKARY DUSZPASTERZOWAŁ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PARAFII ŚW. KRZYŻA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BĘDĄC OPIEKUNEM DUCHOWYM POLONII WROCŁAWSKIEJ PRZYCZYNIAŁ SIĘ DO UTRWALANIA POLSKOŚCI W BRESLAU. KAPELAN W ARMII ANDERSA.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PÓŹNIEJ KAPŁAN W DIECEZJI KATOWICKIEJ. JEGO NAZWISKO NOSI ULICA NA JERZMANOWIE. </a:t>
            </a:r>
          </a:p>
          <a:p>
            <a:endParaRPr lang="pl-PL" dirty="0">
              <a:latin typeface="Arial Narrow" panose="020B0606020202030204" pitchFamily="34" charset="0"/>
              <a:ea typeface="Times New Roman" panose="02020603050405020304" pitchFamily="18" charset="0"/>
              <a:cs typeface="Liberation Sans" panose="020B0604020202020204" pitchFamily="34" charset="0"/>
            </a:endParaRPr>
          </a:p>
          <a:p>
            <a:endParaRPr lang="pl-PL" i="1" dirty="0">
              <a:latin typeface="Arial Narrow" panose="020B0606020202030204" pitchFamily="34" charset="0"/>
              <a:cs typeface="Liberation Sans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l-PL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7" name="Picture 2" descr="C:\Users\Basia\Desktop\Matuszek_Jozef.jpg">
            <a:extLst>
              <a:ext uri="{FF2B5EF4-FFF2-40B4-BE49-F238E27FC236}">
                <a16:creationId xmlns:a16="http://schemas.microsoft.com/office/drawing/2014/main" xmlns="" id="{87A2706E-21CB-40FB-9A7B-5836F42B981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1565" y="1646940"/>
            <a:ext cx="2953598" cy="45439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38618404"/>
      </p:ext>
    </p:extLst>
  </p:cSld>
  <p:clrMapOvr>
    <a:masterClrMapping/>
  </p:clrMapOvr>
  <p:transition spd="slow" advClick="0" advTm="1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0873A70-ECA4-49DA-B517-D5E490F77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1982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F3F367E-CF40-4223-8E8B-922E88A89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369" y="1905000"/>
            <a:ext cx="5603632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EDMUND OSMAŃCZYK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(1913-1989)</a:t>
            </a:r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2453806-6750-4E06-87B5-537B91C17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369" y="2547430"/>
            <a:ext cx="6957742" cy="1619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POLITYK, PUBLICYSTA I POLITOLOG,</a:t>
            </a:r>
            <a:r>
              <a:rPr lang="pl-PL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PRZYJACIEL TMW. JEGO NAZWISKO NOSI ULICA NA SOŁTYSOWICACH. TYTUŁ OTRZYMAŁ „W UZNANIU SZCZEGÓLNYCH ZASŁUG W WALCE O POLSKOŚĆ WROCŁAWIA</a:t>
            </a:r>
            <a:b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DOLNEGO ŚLĄSKA, ZA WYBITNE OSIĄGNIĘCIA PUBLICYSTYCZNE</a:t>
            </a:r>
            <a:b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ORAZ ZA DZIAŁALNOŚĆ NA RZECZ INTEGRACJI ZIEM NADODRZAŃSKICH”.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A32236EE-1693-47A3-A224-47C09D009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650" y="4334801"/>
            <a:ext cx="1694688" cy="21945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E5D9DCC7-4005-4AF4-9DFD-B9D901C95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0" y="4119282"/>
            <a:ext cx="1600200" cy="2286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xmlns="" id="{DEE6AEBA-50E5-4EC5-B488-25A6E88BD66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7737108" y="1905000"/>
            <a:ext cx="3246301" cy="462436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892FB943-BAD4-42F4-A48E-85653B77A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11" y="4310570"/>
            <a:ext cx="1385531" cy="20947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65884328"/>
      </p:ext>
    </p:extLst>
  </p:cSld>
  <p:clrMapOvr>
    <a:masterClrMapping/>
  </p:clrMapOvr>
  <p:transition spd="slow" advClick="0" advTm="1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D39B0C-B1BB-4259-A110-D469B44F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1982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F503CE8-F2AF-4886-BF47-52438F662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2019627"/>
            <a:ext cx="5923501" cy="934587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WOJCIECH DZIEDUSZYCKI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(1912-2008)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D9177BF-6798-437C-8A8A-4D5E2BEB1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1042" y="3248901"/>
            <a:ext cx="5529837" cy="236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INŻYNIER, AKTOR, ŚPIEWAK, DYRYGENT, DZIENNIKARZ, AUTOR TEKSTÓW KABARETOWYCH. DZIAŁACZ KULTURALNY, RECENZENT MUZYCZNY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TEATRALNY. JEDEN Z NAJPOPULARNIEJSZYCH ANIMATORÓW ŻYCIA KULTURALNEGO WROCŁAWIA DRUGIEJ POŁOWY XX W. CZŁONEK ZAŁOŻYCIEL TMW.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Picture 2" descr="C:\Users\Basia\Desktop\Wojciech-Dzieduszycki.jpg">
            <a:extLst>
              <a:ext uri="{FF2B5EF4-FFF2-40B4-BE49-F238E27FC236}">
                <a16:creationId xmlns:a16="http://schemas.microsoft.com/office/drawing/2014/main" xmlns="" id="{E8D95540-B2A5-46C6-A153-5F6E129063D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92351" y="2019627"/>
            <a:ext cx="4623582" cy="40063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77164999"/>
      </p:ext>
    </p:extLst>
  </p:cSld>
  <p:clrMapOvr>
    <a:masterClrMapping/>
  </p:clrMapOvr>
  <p:transition spd="slow" advClick="0" advTm="1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BC9853D-B9E2-42C6-BE4F-B5D695233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45" y="452718"/>
            <a:ext cx="9575089" cy="1190965"/>
          </a:xfrm>
        </p:spPr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1982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025C2B0A-4C54-43F5-B031-C9E32A5CD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15" y="1745863"/>
            <a:ext cx="5260500" cy="649247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ANDRZEJ JOCHELSON 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(1911-1997)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D4668F22-D366-4092-8E50-52EC2DE48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1815" y="1905171"/>
            <a:ext cx="6045075" cy="4402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PRAWNIK, ŻOŁNIERZ WRZEŚNIA 1939 R. PIONIER WROCŁAWIA. ODEGRAŁ WAŻNĄ ROLĘ W ODBUDOWIE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POLONIZACJI POWOJENNEGO WROCŁAWIA.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OD XII 1945 R. NACZELNIK WYDZIAŁU KULTURY, SZTUKI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SZKOLNICTWA. CZŁONEK KOMISJI DO ZMIANY NAZW ULIC. W LATACH 1960-1982 PRZEWODNICZĄCY KOMISJI NAZEWNICTWA ULIC TMW, AUTOR PIERWSZEGO POWOJENNEGO „PRZEWODNIKA  PO WROCŁAWIU”</a:t>
            </a:r>
            <a:r>
              <a:rPr lang="pl-PL" sz="2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,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WIĘZIEŃ UB 1950-51. W 1960 R. WSPÓŁORGANIZATOR SEKCJI PIONIERÓW WROCŁAWIA I JEJ PRZEWODNICZĄCY (1971-1972 I 1982-1986). WSPÓŁAUTOR</a:t>
            </a:r>
            <a:r>
              <a:rPr lang="pl-PL" sz="2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„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BIOGRAMÓW PIONIERÓW WROCŁAWIA”. W 1995 R. LAUREAT NAGRODY „NAGRODY MIASTA WROCŁAWIA”.</a:t>
            </a:r>
            <a:endParaRPr lang="pl-PL" sz="20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C151D959-F06C-4439-8409-97E03F99FC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15" y="2931971"/>
            <a:ext cx="2554680" cy="32645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91388EBA-22ED-4C1D-A270-51BD42FCF3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20" y="3004372"/>
            <a:ext cx="2554680" cy="196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50C0C383-0075-4730-9177-175532AFB3B0}"/>
              </a:ext>
            </a:extLst>
          </p:cNvPr>
          <p:cNvSpPr txBox="1"/>
          <p:nvPr/>
        </p:nvSpPr>
        <p:spPr>
          <a:xfrm>
            <a:off x="3061320" y="5065134"/>
            <a:ext cx="2488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Andrzej </a:t>
            </a:r>
            <a:r>
              <a:rPr lang="pl-P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Jochelson</a:t>
            </a:r>
            <a:r>
              <a:rPr lang="pl-P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z rodziną, 1945 r.</a:t>
            </a:r>
            <a:r>
              <a:rPr lang="pl-PL" sz="1200" dirty="0">
                <a:latin typeface="Arial Narrow" panose="020B0606020202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39664725"/>
      </p:ext>
    </p:extLst>
  </p:cSld>
  <p:clrMapOvr>
    <a:masterClrMapping/>
  </p:clrMapOvr>
  <p:transition spd="slow" advClick="0" advTm="1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921EE8-9CE0-47FC-B545-92AA7D52B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51" y="565133"/>
            <a:ext cx="9404723" cy="1400530"/>
          </a:xfrm>
        </p:spPr>
        <p:txBody>
          <a:bodyPr/>
          <a:lstStyle/>
          <a:p>
            <a:r>
              <a:rPr lang="pl-PL" sz="28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TYTUŁ HONOROWEGO CZŁONKA TMW, </a:t>
            </a:r>
            <a:br>
              <a:rPr lang="pl-PL" sz="28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pl-PL" sz="28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to najwyższe wyróżnienie przyznawane od 1966 r. </a:t>
            </a:r>
            <a:br>
              <a:rPr lang="pl-PL" sz="28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pl-PL" sz="28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przez Walne Zebranie Towarzystwa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b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pl-PL" sz="2800" dirty="0">
                <a:latin typeface="Liberation Sans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pl-PL" sz="2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/>
            </a:r>
            <a:br>
              <a:rPr lang="pl-PL" sz="2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endParaRPr lang="pl-PL" sz="28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B7299F9-D47B-493E-9AC6-4B95FFCB7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20" y="1965663"/>
            <a:ext cx="9624323" cy="4047651"/>
          </a:xfrm>
        </p:spPr>
        <p:txBody>
          <a:bodyPr/>
          <a:lstStyle/>
          <a:p>
            <a:pPr marL="0" indent="0">
              <a:buNone/>
            </a:pPr>
            <a:endParaRPr lang="pl-PL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0" indent="0">
              <a:buNone/>
            </a:pPr>
            <a:r>
              <a:rPr lang="pl-PL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4 czerwca 1978 roku podczas XI Walnego Zebrania Delegatów TMW został przyjęty szczegółowy regulaminem zgodnie z którym, tytuł ten może otrzymać osoba fizyczna lub organizacja społeczna </a:t>
            </a:r>
            <a:br>
              <a:rPr lang="pl-PL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pl-PL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za szczególne zasługi dla TMW i miasta Wrocławia. </a:t>
            </a:r>
          </a:p>
          <a:p>
            <a:pPr marL="0" indent="0">
              <a:buNone/>
            </a:pPr>
            <a:r>
              <a:rPr lang="pl-PL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/>
            </a:r>
            <a:br>
              <a:rPr lang="pl-PL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pl-PL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Pod uwagę brane są: wieloletnia zasłużona działalność społeczna, w tym dla TMW, wybitne osiągnięcia w pracy naukowej i zawodowej, szczególne osiągnięcia w zakresie publicystyki, prac artystycznych, sportu itp., które sławią Wrocław w kraju i na świecie. </a:t>
            </a:r>
            <a:br>
              <a:rPr lang="pl-PL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endParaRPr lang="pl-PL" dirty="0">
              <a:latin typeface="Arial Narrow" panose="020B060602020203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EC3CB20-1365-42AF-B648-90041CAD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244" y="6276443"/>
            <a:ext cx="3386328" cy="3180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AA135E2-3B14-4689-9F89-CB50097AB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506" y="5062330"/>
            <a:ext cx="947804" cy="95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95542"/>
      </p:ext>
    </p:extLst>
  </p:cSld>
  <p:clrMapOvr>
    <a:masterClrMapping/>
  </p:clrMapOvr>
  <p:transition spd="slow" advClick="0" advTm="1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0E639E-E8A6-4A38-8BCC-CF818FEF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1982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4246A8A3-79E9-443C-9E8D-E45938E5E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1853248"/>
            <a:ext cx="5550705" cy="756888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PROF. LUDWIK MALUGA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(1913-1986)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B3329A4-7519-405A-87C5-8AA77EF7B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1" y="2900335"/>
            <a:ext cx="6871457" cy="26950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POWSTANIEC WARSZAWSKI, WIĘZIEŃ OBOZÓW PRACY W FESTUNG BRESLAU. PIONIER WROCŁAWIA. INŻYNIER MECHANIK, KONSTRUKTOR MASZYN, KTÓRY W ISTOTNY SPOSÓB PRZYCZYNIŁ SIĘ DO ODBUDOWY PRZEMYSŁU WROCŁAWIA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DOLNEGO ŚLĄSKA. OD 1969 R. PIERWSZY PRZEWODNICZĄCY KLUBU LUDZI ZE ZNAKIEM „P” (DO 1986). AUTOR OPRACOWANIA </a:t>
            </a:r>
            <a:r>
              <a:rPr lang="pl-PL" sz="2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„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OBOZY PRACY PRZYMUSOWEJ WE WROCŁAWIU W LATACH 1940-1945”. W LATACH 80-TYCH CZŁONEK PREZYDIUM TMW.</a:t>
            </a: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66F7687E-AAA7-4975-BECD-566FA98A6E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794885" y="1546625"/>
            <a:ext cx="3113666" cy="44216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31957364"/>
      </p:ext>
    </p:extLst>
  </p:cSld>
  <p:clrMapOvr>
    <a:masterClrMapping/>
  </p:clrMapOvr>
  <p:transition spd="slow" advClick="0" advTm="15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E42494-62B4-43CC-9058-8B36BFF81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1982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824767C-74E6-4CC9-A43A-AB9E681AFF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2702" y="1841502"/>
            <a:ext cx="5698132" cy="711434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PROF. ZENON OLSZEWSKI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(1908-1999</a:t>
            </a:r>
            <a:r>
              <a:rPr lang="pl-PL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) </a:t>
            </a: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3759EA19-1F53-4F7D-882A-A40750D531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52702" y="3093741"/>
            <a:ext cx="6760008" cy="2780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 WROCŁAWIA (TZW. GRUPA OPERACYJNA PCK). ZASŁUŻONY PIONIER WROCŁAWSKIEJ MEDYCYNY I FARMACJI. WYKŁADOWCA, KIEROWNIK, DZIEKAN NA AKADEMII MEDYCZNEJ - WYDZIAŁ FARMACJI. CZŁONEK TMW Z LEGITYMACJĄ NR 3.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OD 1971 DO 1974 PREZES TMW. W LATACH 70-TYCH XX W. PRZEWODNICZĄCY SEKCJI PIONIERÓW WROCŁAWIA. WIELOLETNI CZŁONEK ZARZĄDU I PREZYDIUM TMW. WSPÓŁAUTOR „BIOGRAMÓW PIONIERÓW WROCŁAWIA”.</a:t>
            </a:r>
            <a:endParaRPr lang="pl-PL" sz="2000" dirty="0"/>
          </a:p>
        </p:txBody>
      </p:sp>
      <p:pic>
        <p:nvPicPr>
          <p:cNvPr id="9" name="Symbol zastępczy zawartości 7">
            <a:extLst>
              <a:ext uri="{FF2B5EF4-FFF2-40B4-BE49-F238E27FC236}">
                <a16:creationId xmlns:a16="http://schemas.microsoft.com/office/drawing/2014/main" xmlns="" id="{7A43FA9E-105B-4EFE-8319-34534A28D6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2979" y="1952647"/>
            <a:ext cx="3052656" cy="41662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44162866"/>
      </p:ext>
    </p:extLst>
  </p:cSld>
  <p:clrMapOvr>
    <a:masterClrMapping/>
  </p:clrMapOvr>
  <p:transition spd="slow" advClick="0" advTm="15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A373821-5DDC-43CD-B24E-162E1C58C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1982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6F84F3A-8B54-4D35-A94E-EBE498464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722" y="2010864"/>
            <a:ext cx="6654019" cy="787790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PROF. EDWARD ANTONI ZUBIK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(1907-2000)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97A84956-1DFA-43D5-BCA8-AD7AD9E4B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721" y="2956271"/>
            <a:ext cx="6654020" cy="2572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BIOLOG. ŻOŁNIERZ AK, UCZESTNIK POWSTANIA WARSZAWSKIEGO. WIĘZIEŃ OBOZÓW PRACY W FESTUNG BRESLAU. PIONIER WROCŁAWIA - CZŁONEK GRUPY NAUKOWO-KULTURALNEJ. DELEGAT DO ZABEZPIECZENIA OPUSZCZONYCH KSIĘGOZBIORÓW. WYKŁADOWCA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NA UNIWERSYTECIE WROCŁAWSKIM. PRZEWODNICZĄCY SEKCJI PIONIERÓW WROCŁAWIA W LATACH 70-TYCH XX W.</a:t>
            </a:r>
            <a:endParaRPr lang="pl-PL" sz="2000" dirty="0"/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xmlns="" id="{310D4CA5-B696-48F8-B2C8-F753A937EE89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971" y="1674041"/>
            <a:ext cx="3452457" cy="44427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95000509"/>
      </p:ext>
    </p:extLst>
  </p:cSld>
  <p:clrMapOvr>
    <a:masterClrMapping/>
  </p:clrMapOvr>
  <p:transition spd="slow" advClick="0" advTm="15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D4597D-DD7F-45E5-B8F9-B910A21A0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1982</a:t>
            </a: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EC22D98B-6040-441F-BE16-80C531C368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84880" y="1948510"/>
            <a:ext cx="3828083" cy="28003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78AAF2F7-A12B-40E2-BC95-66D093C63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62096" y="1891427"/>
            <a:ext cx="5273452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ALICJA ZAWISZA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(1926-2012)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B7152854-DF58-40B1-AAB3-4AD962A96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2546" y="2505869"/>
            <a:ext cx="5741955" cy="41829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HISTORYK, ŻOŁNIERZ AK, UCZESTNICZKA POWSTANIA WARSZAWSKIEGO. PIONIERKA WROCŁAWIA. WSPÓŁZAŁOŻYCIELKA TMW. WIELOLETNIA OPIEKUNKA DAWNEJ POLONII WROCŁAWIA, KTÓRA JAKO DZIAŁACZ TMW I PRACOWNIK MUZEUM ŚLĄSKIEGO (NARODOWEGO) NA ZAWSZE STAŁA SIĘ SYMBOLEM DAWNEJ POLONII WROCŁAWIA. OSOBA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 WIELKIEJ SPOŁECZNEJ WRAŻLIWOŚCI. WIELOLETNIA CZŁONKINI ZARZĄDU I PREZYDIUM TMW. PRZEZ PONAD 30 LAT WICEPREZES TMW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HONOROWA PREZES TMW. ODZNACZONA ZŁOTYM KRZYŻEM OFICERSKIM ODRODZENIA POLSKI. LAUREATKA NAGRODY WROCŁAWIA Z 2008 R.</a:t>
            </a:r>
            <a:endParaRPr lang="pl-PL" sz="20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65D5C42-893D-468E-B5B3-0BCC8A3D0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759" y="4027261"/>
            <a:ext cx="1674321" cy="23780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BC093AEA-DA7F-4FED-9C6A-DB8556931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446" y="4717140"/>
            <a:ext cx="1100138" cy="19716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48767021"/>
      </p:ext>
    </p:extLst>
  </p:cSld>
  <p:clrMapOvr>
    <a:masterClrMapping/>
  </p:clrMapOvr>
  <p:transition spd="slow" advClick="0" advTm="15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440F0B9-8A7F-4C03-BA7A-190EB799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1987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8CAC4BD-2E4F-4613-A60D-E5FC38FB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648" y="1905414"/>
            <a:ext cx="6643751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STEFAN PIÓRO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(1907- 1965)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0A462BF-6E04-47D8-B810-9C27263C8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3648" y="2604762"/>
            <a:ext cx="6779354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PRAWNIK. PIONIER WROCŁAWIA, SKARBNIK TMW I  ZASŁUŻONY DZIAŁACZ TMW, KTÓRY M.IN. SPOŁECZNIE NADZOROWAŁ ODBUDOWĘ KAMIENICZEK „JAŚ” I MAŁGOSIA”.</a:t>
            </a:r>
            <a:endParaRPr lang="pl-PL" sz="20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533B5F4F-B1FA-48C8-AAE7-CE4B88E38D9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663464" y="4080759"/>
            <a:ext cx="3113625" cy="18479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B05B37F-41A3-454F-BC27-D5503276D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99" y="3870848"/>
            <a:ext cx="1879063" cy="27210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BCA0EF8-CE87-4E02-B940-85FF23B0A83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91" y="1790803"/>
            <a:ext cx="3310595" cy="45553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61846310"/>
      </p:ext>
    </p:extLst>
  </p:cSld>
  <p:clrMapOvr>
    <a:masterClrMapping/>
  </p:clrMapOvr>
  <p:transition spd="slow" advClick="0" advTm="15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B0072A-3CB6-4C16-96CE-942D6CAD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1987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0CEFA4F-C54F-4350-A72F-8CC398C3E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2197259"/>
            <a:ext cx="3876418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MARCIN PANKOWIAK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371C1EA-35D2-438C-B011-E784085C1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1" y="3678805"/>
            <a:ext cx="5934990" cy="1083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AKTYWNY DZIAŁACZ SPOŁECZNY, KTÓRY PRZYCZYNIŁ SIĘ DO ODBUDOWY POWOJENNEGO WROCŁAWIA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ORAZ DO ROZWOJU TOWARZYSTWA.</a:t>
            </a:r>
            <a:endParaRPr lang="pl-PL" sz="2000" dirty="0"/>
          </a:p>
        </p:txBody>
      </p:sp>
      <p:pic>
        <p:nvPicPr>
          <p:cNvPr id="8" name="Symbol zastępczy zawartości 10">
            <a:extLst>
              <a:ext uri="{FF2B5EF4-FFF2-40B4-BE49-F238E27FC236}">
                <a16:creationId xmlns:a16="http://schemas.microsoft.com/office/drawing/2014/main" xmlns="" id="{E6278E78-DBFC-406D-A39A-73F336B18AD0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76" y="1929399"/>
            <a:ext cx="3221648" cy="41981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35593667"/>
      </p:ext>
    </p:extLst>
  </p:cSld>
  <p:clrMapOvr>
    <a:masterClrMapping/>
  </p:clrMapOvr>
  <p:transition spd="slow" advClick="0" advTm="15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5F1F3CD-0CDC-4A2B-9CD5-688B989E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1987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D8B2908-EA54-4886-8754-383B8CE8F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156" y="1832726"/>
            <a:ext cx="4980432" cy="643340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ALFONS HOLECKI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(1924-1999)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490AF02-F7F2-4AE3-BE48-BAAF33EFB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156" y="2855399"/>
            <a:ext cx="5135646" cy="3301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 WROCŁAWIA, PREZES TMW W LATACH 1987-1991. WIELOLETNI CZŁONEK ZARZĄDU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PREZYDIUM TMW. W LATACH 1986-1999 PRZEWODNICZĄCY SEKCJI PIONIERÓW WROCŁAWIA I WSPÓŁTWÓRCA REGULAMINU SEKCJI. POMYSŁODAWCA OBCHODÓW DNIA PIONIERA 10 MAJA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MSZA W KOŚCIELE ŚW. IDZIEGO I SPOTKANIE POKOLEŃ NA WZGÓRZU SŁOWIAŃSKIM). WSPÓŁAUTOR „BIOGRAMÓW PIONIERÓW WROCŁAWIA”.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Symbol zastępczy zawartości 7">
            <a:extLst>
              <a:ext uri="{FF2B5EF4-FFF2-40B4-BE49-F238E27FC236}">
                <a16:creationId xmlns:a16="http://schemas.microsoft.com/office/drawing/2014/main" xmlns="" id="{1123C3F0-72F9-4A99-96FF-B8694E287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189" y="3429000"/>
            <a:ext cx="1947465" cy="28102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BA0221A1-B29B-422B-8594-C7C75F367BF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882240" y="1853248"/>
            <a:ext cx="3004595" cy="43033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94772817"/>
      </p:ext>
    </p:extLst>
  </p:cSld>
  <p:clrMapOvr>
    <a:masterClrMapping/>
  </p:clrMapOvr>
  <p:transition spd="slow" advClick="0" advTm="15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14CC27A-8A90-44DD-9613-ACA5421B7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1987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7C83E59-441D-44EE-B226-332FDC077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4407" y="5491041"/>
            <a:ext cx="3785741" cy="8774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pl-PL" sz="1400" dirty="0">
                <a:latin typeface="Arial Narrow" panose="020B0606020202030204" pitchFamily="34" charset="0"/>
              </a:rPr>
              <a:t>Na zdjęciu ocaleli członkowie Olimpu na spotkaniu </a:t>
            </a:r>
            <a:br>
              <a:rPr lang="pl-PL" sz="1400" dirty="0">
                <a:latin typeface="Arial Narrow" panose="020B0606020202030204" pitchFamily="34" charset="0"/>
              </a:rPr>
            </a:br>
            <a:r>
              <a:rPr lang="pl-PL" sz="1400" dirty="0">
                <a:latin typeface="Arial Narrow" panose="020B0606020202030204" pitchFamily="34" charset="0"/>
              </a:rPr>
              <a:t>z okazji 30 rocznicy aresztowania, Wrocław 1972. </a:t>
            </a:r>
            <a:br>
              <a:rPr lang="pl-PL" sz="1400" dirty="0">
                <a:latin typeface="Arial Narrow" panose="020B0606020202030204" pitchFamily="34" charset="0"/>
              </a:rPr>
            </a:br>
            <a:r>
              <a:rPr lang="pl-PL" sz="1400" dirty="0">
                <a:latin typeface="Arial Narrow" panose="020B0606020202030204" pitchFamily="34" charset="0"/>
              </a:rPr>
              <a:t>Druga od lewej Felicyta </a:t>
            </a:r>
            <a:r>
              <a:rPr lang="pl-PL" sz="1400" dirty="0" err="1">
                <a:latin typeface="Arial Narrow" panose="020B0606020202030204" pitchFamily="34" charset="0"/>
              </a:rPr>
              <a:t>Damczyk</a:t>
            </a:r>
            <a:r>
              <a:rPr lang="pl-PL" sz="1400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BB7D4FC5-35F0-42E4-B063-ED35138D6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0135" y="1781947"/>
            <a:ext cx="6714759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FELICYTA DAMCZYK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(1922-2004)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E3B187E8-72CB-41B0-ACCA-6ACABFFB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111" y="2457888"/>
            <a:ext cx="7020825" cy="2076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CZŁONKINI GRUPY KONSPIRACYJNEJ „OLIMP”. WIĘZIEŃ GESTAPO, CZŁONKINI KLUBU LUDZI ZE ZNAKIEM ‘’P’’. PO WOJNIE PRZEZ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23 LATA PROWADZIŁA BIBLIOTEKĘ NA WYDZIALE FARMACJI AKADEMII MEDYCZNEJ. DZIAŁACZKA SPOŁECZNA. GŁÓWNA INICJATORKA POWSTANIA WE WROCŁAWIU POMNIKA GRUPY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„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OLIMP’’. DZIAŁACZKA TMW.</a:t>
            </a:r>
            <a:endParaRPr lang="pl-PL" sz="20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354ECEA1-FACC-4CEE-9D1B-1938C6B9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135" y="4569022"/>
            <a:ext cx="3334272" cy="18440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50" y="1781947"/>
            <a:ext cx="2479639" cy="389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03813"/>
      </p:ext>
    </p:extLst>
  </p:cSld>
  <p:clrMapOvr>
    <a:masterClrMapping/>
  </p:clrMapOvr>
  <p:transition spd="slow" advClick="0" advTm="15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090F551-C6FE-44F5-9C86-E18107A0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1987</a:t>
            </a:r>
            <a:b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/>
            </a:r>
            <a:b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0D4309A4-4BD4-439D-B907-DB43E3D7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3548" y="2177713"/>
            <a:ext cx="5757286" cy="740050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CZESŁAWA ZIEMBOWA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(1920-2003)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60F919E-4E9C-434C-ADDE-A4661C5B1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3548" y="3242229"/>
            <a:ext cx="6727516" cy="2130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DR INŻ. EKONOMIKI TRANSPORTU, GEOGRAF. WIĘZIEŃ OBOZÓW PRACY W FESTUNG BRESLAU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PIONIERKA WROCŁAWIA, ZAŁOŻYCIELKA TMW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INICJATORKA STWORZENIA DOKUMENTACJI LOSÓW POLAKÓW W WOJENNYM WROCŁAWIU. OD 1987 R. - PRZEWODNICZĄCA KLUBY LUDZI ZE ZNAKIEM ‘’P’’. WIELOLETNIA CZŁONKINI ZARZĄDU I PREZYDIUM TMW.</a:t>
            </a:r>
            <a:endParaRPr lang="pl-PL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6D614A70-4BD9-46D2-A25F-11FD3B4934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98786" y="2051793"/>
            <a:ext cx="2953686" cy="4211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98484707"/>
      </p:ext>
    </p:extLst>
  </p:cSld>
  <p:clrMapOvr>
    <a:masterClrMapping/>
  </p:clrMapOvr>
  <p:transition spd="slow" advClick="0" advTm="15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0350FA7-8DF8-4C2C-8DD4-2974CFCB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1991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A18D5F1-9818-4343-97D9-F74882B1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2120678"/>
            <a:ext cx="6641263" cy="745227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JADWIGA OSIECKA-BROWIŃSKA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(1909-1996)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B2B757AA-F2F4-40CD-AD6A-FA2D0695E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452" y="3133335"/>
            <a:ext cx="6390186" cy="18533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DOKTOR PRAWA, ADWOKATKA. LWOWIANKA, ŻOŁNIERZ AK. PIONIERKA WROCŁAWIA, ZWIĄZANA Z  GRUPĄ KULTURALNO-NAUKOWĄ S. KULCZYŃSKIEGO. CZŁONKINI SEKCJI PIONIERÓW WROCŁAWIA, GDZIE ZAJMOWAŁA SIĘ GŁÓWNIE SPRAWAMI SOCJALNYMI ORAZ OPIEKĄ NAD GROBAMI PIONIERÓW.</a:t>
            </a:r>
            <a:endParaRPr lang="pl-PL" sz="20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74FDFD4-01E6-4804-99C3-945507743B3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89175" y="1653964"/>
            <a:ext cx="3323664" cy="45956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32404092"/>
      </p:ext>
    </p:extLst>
  </p:cSld>
  <p:clrMapOvr>
    <a:masterClrMapping/>
  </p:clrMapOvr>
  <p:transition spd="slow" advClick="0" advTm="1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49C6DD3-CF33-4CF9-A9AA-8DE1D15F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06" y="272099"/>
            <a:ext cx="10192138" cy="382643"/>
          </a:xfrm>
        </p:spPr>
        <p:txBody>
          <a:bodyPr>
            <a:noAutofit/>
          </a:bodyPr>
          <a:lstStyle/>
          <a:p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Pierwsze wyróżnienia zostały przyznane w dziesięciolecie powstania TMW, tj.: w 1966 r. Otrzymało je wówczas 5 osób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. </a:t>
            </a:r>
            <a:endParaRPr lang="pl-PL" sz="2000" dirty="0">
              <a:latin typeface="Arial Narrow" panose="020B0606020202030204" pitchFamily="34" charset="0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74B41A8-B6BB-47C4-A4C6-A75822551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5421" y="5891790"/>
            <a:ext cx="10896597" cy="491893"/>
          </a:xfrm>
        </p:spPr>
        <p:txBody>
          <a:bodyPr>
            <a:normAutofit/>
          </a:bodyPr>
          <a:lstStyle/>
          <a:p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W swojej ponad już sześćdziesięcioletniej działalności Towarzystwo nadało to honorowe wyróżnienie 76 osobom.</a:t>
            </a:r>
            <a:endParaRPr lang="pl-PL" sz="2000" dirty="0">
              <a:latin typeface="Arial Narrow" panose="020B0606020202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538C0A7A-41DF-4CB5-A98F-29865E09DC01}"/>
              </a:ext>
            </a:extLst>
          </p:cNvPr>
          <p:cNvSpPr txBox="1"/>
          <p:nvPr/>
        </p:nvSpPr>
        <p:spPr>
          <a:xfrm>
            <a:off x="510208" y="755832"/>
            <a:ext cx="751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/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 roku 1967 r. godność Honorowego Członka TMW otrzymała</a:t>
            </a:r>
            <a:r>
              <a:rPr lang="pl-PL" sz="1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jedna osoba</a:t>
            </a:r>
            <a:r>
              <a:rPr lang="pl-PL" sz="1800" dirty="0">
                <a:effectLst/>
                <a:latin typeface="Liberation Sans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48143C85-B634-4361-87B1-79AEAEACB9EB}"/>
              </a:ext>
            </a:extLst>
          </p:cNvPr>
          <p:cNvSpPr txBox="1"/>
          <p:nvPr/>
        </p:nvSpPr>
        <p:spPr>
          <a:xfrm>
            <a:off x="251014" y="1183947"/>
            <a:ext cx="858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1978 roku podczas XI Walnego Zebrania Delegatów TMW honorowe tytuły powierzono 6 osobom</a:t>
            </a: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endParaRPr lang="pl-PL" sz="18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D698066F-D1D5-46F7-8671-3E3E53CBA47C}"/>
              </a:ext>
            </a:extLst>
          </p:cNvPr>
          <p:cNvSpPr txBox="1"/>
          <p:nvPr/>
        </p:nvSpPr>
        <p:spPr>
          <a:xfrm>
            <a:off x="589283" y="1646149"/>
            <a:ext cx="8581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Podczas XII Walnego Zebrania Członków TMW w 1982 r. na godność Członka Honorowego TMW zasłużyło 9 osób. </a:t>
            </a:r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9882BE9F-A4C8-4DDD-A738-BD2ED689397F}"/>
              </a:ext>
            </a:extLst>
          </p:cNvPr>
          <p:cNvSpPr txBox="1"/>
          <p:nvPr/>
        </p:nvSpPr>
        <p:spPr>
          <a:xfrm>
            <a:off x="251015" y="2309744"/>
            <a:ext cx="8919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Na XIV Walnym Zabraniu Delegatów w 1987 r. tytułami Honorowych Członków TMW doceniono 5 osób. </a:t>
            </a:r>
            <a:endParaRPr lang="pl-PL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E8FE5D8F-9197-48A1-BFFE-8A1EFFA9EC5E}"/>
              </a:ext>
            </a:extLst>
          </p:cNvPr>
          <p:cNvSpPr txBox="1"/>
          <p:nvPr/>
        </p:nvSpPr>
        <p:spPr>
          <a:xfrm>
            <a:off x="606290" y="2796705"/>
            <a:ext cx="7025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Na kolejnym XV Zjeździe Delegatów TMW w 1991 r.  tytuły  przyznano 7 osobom.</a:t>
            </a:r>
            <a:endParaRPr lang="pl-PL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57DB07FF-C2B7-4CAC-8DB3-D2152049D3D8}"/>
              </a:ext>
            </a:extLst>
          </p:cNvPr>
          <p:cNvSpPr txBox="1"/>
          <p:nvPr/>
        </p:nvSpPr>
        <p:spPr>
          <a:xfrm>
            <a:off x="330528" y="3264183"/>
            <a:ext cx="8288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1995 r. na XVI Wolnym Zgromadzeniu  tytuły Członków Honorowych TMW nadano 7 osobom. </a:t>
            </a:r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E290D4EC-606C-40A4-A8E7-16AB453DB2A1}"/>
              </a:ext>
            </a:extLst>
          </p:cNvPr>
          <p:cNvSpPr txBox="1"/>
          <p:nvPr/>
        </p:nvSpPr>
        <p:spPr>
          <a:xfrm>
            <a:off x="786713" y="3725453"/>
            <a:ext cx="8547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Na XVII Zebraniu Delegatów w roku 1999 tytuł Honorowego Członka TMW przyznano 13 osobom.</a:t>
            </a:r>
            <a:endParaRPr lang="pl-PL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93A89FF4-E864-4B7D-8819-023311515A7C}"/>
              </a:ext>
            </a:extLst>
          </p:cNvPr>
          <p:cNvSpPr txBox="1"/>
          <p:nvPr/>
        </p:nvSpPr>
        <p:spPr>
          <a:xfrm>
            <a:off x="308858" y="4130292"/>
            <a:ext cx="711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Na XVII</a:t>
            </a: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Zjeździe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TMW w </a:t>
            </a:r>
            <a:r>
              <a:rPr lang="en-US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roku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2003 </a:t>
            </a:r>
            <a:r>
              <a:rPr lang="en-US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Honorowy</a:t>
            </a: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mi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Tytuł</a:t>
            </a:r>
            <a:r>
              <a:rPr lang="pl-PL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ami</a:t>
            </a: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uhonorowano 7 osób.</a:t>
            </a:r>
            <a:endParaRPr lang="pl-PL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F8FC5002-AEAB-4494-84BB-8E7F365D9ACA}"/>
              </a:ext>
            </a:extLst>
          </p:cNvPr>
          <p:cNvSpPr txBox="1"/>
          <p:nvPr/>
        </p:nvSpPr>
        <p:spPr>
          <a:xfrm>
            <a:off x="795131" y="4562263"/>
            <a:ext cx="5788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Na XI</a:t>
            </a: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X </a:t>
            </a:r>
            <a:r>
              <a:rPr lang="en-US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Zjeździe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TMW w </a:t>
            </a:r>
            <a:r>
              <a:rPr lang="en-US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roku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2008</a:t>
            </a: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tytułami </a:t>
            </a:r>
            <a:r>
              <a:rPr lang="pl-PL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wyróżnion</a:t>
            </a: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 7 osób.</a:t>
            </a:r>
            <a:endParaRPr lang="pl-PL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40ED9D9A-C11D-4BE8-8D6E-6B31122FA427}"/>
              </a:ext>
            </a:extLst>
          </p:cNvPr>
          <p:cNvSpPr txBox="1"/>
          <p:nvPr/>
        </p:nvSpPr>
        <p:spPr>
          <a:xfrm>
            <a:off x="397565" y="4931595"/>
            <a:ext cx="9570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Na  XX </a:t>
            </a:r>
            <a:r>
              <a:rPr lang="en-US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Walnym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Zgromadzeniu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członków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TMW 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</a:t>
            </a:r>
            <a:r>
              <a:rPr lang="en-US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roku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2012 </a:t>
            </a:r>
            <a:r>
              <a:rPr lang="en-US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tytuły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pl-PL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Honorowego Członka </a:t>
            </a: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powierzono 5 osobom.</a:t>
            </a:r>
            <a:endParaRPr lang="pl-PL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4BC35023-E9AA-4D0E-A749-EECE0EDE699F}"/>
              </a:ext>
            </a:extLst>
          </p:cNvPr>
          <p:cNvSpPr txBox="1"/>
          <p:nvPr/>
        </p:nvSpPr>
        <p:spPr>
          <a:xfrm>
            <a:off x="606290" y="53240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Na XXI  Zjeździe TMW w 2018  r. tytuły otrzymało 5 osób. </a:t>
            </a:r>
            <a:endParaRPr lang="pl-PL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xmlns="" id="{94335F91-DF1C-4AAD-AC1F-CA5B21D384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37" b="2137"/>
          <a:stretch>
            <a:fillRect/>
          </a:stretch>
        </p:blipFill>
        <p:spPr>
          <a:xfrm>
            <a:off x="9293753" y="1553279"/>
            <a:ext cx="2206285" cy="315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9556"/>
      </p:ext>
    </p:extLst>
  </p:cSld>
  <p:clrMapOvr>
    <a:masterClrMapping/>
  </p:clrMapOvr>
  <p:transition spd="slow" advClick="0" advTm="15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FC7346-B045-40FE-A9E2-EEDABF939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1991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24385696-FF18-422E-B3FA-93B28BD8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35040" y="2073972"/>
            <a:ext cx="6116698" cy="920749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BRONISŁAW KACZARA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(1922-2002)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570D3736-64A5-4D12-A7E6-5B75BADE7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35040" y="3593891"/>
            <a:ext cx="6358076" cy="1881209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 WROCŁAWIA. AKTYWNY DZIAŁACZ SPOŁECZNY, ZAJMUJĄCY SIĘ ODBUDOWĄ POWOJENNEGO WROCŁAWIA. W LATACH 70-TYCH XX W. PRZEWODNICZĄCY SEKCJI PIONIERÓW WROCŁAWIA. SKARBNIK TMW, UHONOROWANY MEDALEM MILENIJNYM WROCŁAWIA.</a:t>
            </a: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69F42991-8EEC-411B-86AC-6972525DBE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5999" y="1933529"/>
            <a:ext cx="2915837" cy="411277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845917281"/>
      </p:ext>
    </p:extLst>
  </p:cSld>
  <p:clrMapOvr>
    <a:masterClrMapping/>
  </p:clrMapOvr>
  <p:transition spd="slow" advClick="0" advTm="15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593EF0E-18FC-443B-AF7D-6B7CF618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1991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586AD9D3-2650-47A3-BE60-0598AE638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37933" y="2229610"/>
            <a:ext cx="5912901" cy="789299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PAWEŁ KAPUŚCIK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EE268869-906C-47C2-AF86-600FEBA7A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37932" y="3395272"/>
            <a:ext cx="6475103" cy="2298084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PRZED 1939 R. STUDENT UNIWERSYTETU W BRESLAU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W BERLINIE. AKTYWNY DZIAŁACZ WROCŁAWSKIEJ POLONII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ZWIĄZKU AKADEMIKÓW POLAKÓW. WE WROCŁAWIU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OD SIERPNIA 1945 R. OD POCZĄTKU DZIAŁACZ SEKCJI POLONII WROCŁAWSKIEJ. PIONIER WROCŁAWIA. WIELOLETNI CZŁONEK ZARZĄDU TMW.</a:t>
            </a: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D01872DA-B2B4-4E3C-9E8B-E555B722A6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5599" y="2027469"/>
            <a:ext cx="2786296" cy="420138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67088876"/>
      </p:ext>
    </p:extLst>
  </p:cSld>
  <p:clrMapOvr>
    <a:masterClrMapping/>
  </p:clrMapOvr>
  <p:transition spd="slow" advClick="0" advTm="15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519BB07-0E98-4F4D-9D6F-1EFB2F6FC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1991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8C9F89C-DF90-453D-93C7-61572AAED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5340906"/>
            <a:ext cx="7619394" cy="131308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KAZIMIERZ MROWIEC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(1917-2016) </a:t>
            </a: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/>
            </a:r>
            <a:b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WIĘZIEŃ OBOZÓW PRACY W FESTUNG BRESLAU. PIONIER WROCŁAWIA. DŁUGOLETNI DZIAŁACZ TMW, KTÓRY PRZYCZYNIŁ SIĘ DO ROZWOJU TOWARZYSTWA.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F93D9FA7-A361-4658-8422-3F9AA72BE3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32517" y="1765495"/>
            <a:ext cx="8209238" cy="1041824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ERNESTYNA POSTRACH - SREBRZYCKA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(1911-1999) 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PIONIERKA WROCŁAWIA</a:t>
            </a:r>
            <a:r>
              <a:rPr lang="pl-PL" sz="2000" b="1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,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AKTYWNA DZIAŁACZKA TMW, KTÓRA PRZYCZYNIŁA SIĘ DO ROZWOJU TOWARZYSTWA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endParaRPr lang="pl-PL" sz="2000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725ACC91-C52F-45D6-90D9-79914A384C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585534" y="2807319"/>
            <a:ext cx="2466377" cy="354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xmlns="" id="{901D5EEF-0AD2-4905-B870-734F3DE597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5993" y="1853248"/>
            <a:ext cx="2406643" cy="33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80456"/>
      </p:ext>
    </p:extLst>
  </p:cSld>
  <p:clrMapOvr>
    <a:masterClrMapping/>
  </p:clrMapOvr>
  <p:transition spd="slow" advClick="0" advTm="15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7058F09-0B9B-417D-B228-769069080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1991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3891EDF-406F-4043-9C9F-75441D537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0774" y="2998123"/>
            <a:ext cx="3396838" cy="2464815"/>
          </a:xfrm>
        </p:spPr>
        <p:txBody>
          <a:bodyPr/>
          <a:lstStyle/>
          <a:p>
            <a:r>
              <a:rPr lang="pl-PL" sz="20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UCZESTNICZKA POWSTANIA WARSZAWSKIEGO. WIĘZIEŃ OBOZÓW PRACY W FESTUNG BRESLAU. DŁUGOLETNIA SEKRETARZ KLUBU LUDZI </a:t>
            </a:r>
            <a:br>
              <a:rPr lang="pl-PL" sz="20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ZE ZNAKIEM P</a:t>
            </a:r>
            <a:r>
              <a:rPr lang="pl-PL" sz="20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, </a:t>
            </a:r>
            <a:r>
              <a:rPr lang="pl-PL" sz="20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PIONIERKA WROCŁAWIA, CZŁONKINI ZARZĄDU TMW.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B7058D25-1BA0-443B-A2E5-7B9180932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111" y="6076825"/>
            <a:ext cx="3735562" cy="577524"/>
          </a:xfrm>
        </p:spPr>
        <p:txBody>
          <a:bodyPr/>
          <a:lstStyle/>
          <a:p>
            <a:r>
              <a:rPr lang="pl-PL" sz="1200" dirty="0">
                <a:latin typeface="Arial Narrow" panose="020B0606020202030204" pitchFamily="34" charset="0"/>
              </a:rPr>
              <a:t>Przedstawiciele sekcji Ludzi ze znakiem P po  uroczystej sesji </a:t>
            </a:r>
            <a:br>
              <a:rPr lang="pl-PL" sz="1200" dirty="0">
                <a:latin typeface="Arial Narrow" panose="020B0606020202030204" pitchFamily="34" charset="0"/>
              </a:rPr>
            </a:br>
            <a:r>
              <a:rPr lang="pl-PL" sz="1200" dirty="0">
                <a:latin typeface="Arial Narrow" panose="020B0606020202030204" pitchFamily="34" charset="0"/>
              </a:rPr>
              <a:t>rady miasta  w 2015 r., podczas której otrzymali Nagrodę Wrocławia.</a:t>
            </a:r>
          </a:p>
        </p:txBody>
      </p:sp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xmlns="" id="{63A2EABF-968B-44E9-A0EF-7D50608BBDB6}"/>
              </a:ext>
            </a:extLst>
          </p:cNvPr>
          <p:cNvSpPr txBox="1">
            <a:spLocks/>
          </p:cNvSpPr>
          <p:nvPr/>
        </p:nvSpPr>
        <p:spPr>
          <a:xfrm>
            <a:off x="646111" y="2051208"/>
            <a:ext cx="4538253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400" b="0" i="0" kern="120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MARIA SOWIŃSKA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(1915-1997)</a:t>
            </a:r>
            <a:endParaRPr lang="pl-PL" sz="2800" dirty="0">
              <a:latin typeface="Arial Narrow" panose="020B0606020202030204" pitchFamily="34" charset="0"/>
            </a:endParaRP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xmlns="" id="{AE22D1B8-4901-4975-A9AF-34647E4960A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6111" y="2866052"/>
            <a:ext cx="2973636" cy="3005958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62DE1E5C-A2CB-4EE5-BDD5-5FFFC65A7A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671265" y="2126273"/>
            <a:ext cx="3063450" cy="40256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44011530"/>
      </p:ext>
    </p:extLst>
  </p:cSld>
  <p:clrMapOvr>
    <a:masterClrMapping/>
  </p:clrMapOvr>
  <p:transition spd="slow" advClick="0" advTm="15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FF25D6-3304-400F-917A-C54A550C8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07747"/>
            <a:ext cx="9404723" cy="1400530"/>
          </a:xfrm>
        </p:spPr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1991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2449694-F397-4E57-A369-7E772EA0F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8190" y="2157655"/>
            <a:ext cx="4702361" cy="743383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MICHAŁ ŻYWIEŃ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(1927-2008)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E1D50AC3-5E1D-4DDB-A538-968E02816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68190" y="3429000"/>
            <a:ext cx="5882644" cy="20561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WSPÓŁORGANIZATOR TMW. DZIAŁACZ PTTK. REDAKTOR „SŁOWA POLSKIEGO”. AUTOR PONAD SETKI ARTYKUŁÓW O TEMATYCE WROCŁAWSKIEJ ORAZ  POŚWIĘCONYCH DZIAŁALNOŚCI TMW. REDAKTOR „KALENDARZA WROCŁAWSKIEGO”. TYTUŁ OTRZYMAŁ </a:t>
            </a:r>
            <a:r>
              <a:rPr lang="pl-PL" sz="2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„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ZA ZASŁUGI DLA TMW”.</a:t>
            </a:r>
            <a:endParaRPr lang="pl-PL" sz="2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1BDC3459-C220-495E-AA0B-4D70344C19C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4485" y="2002206"/>
            <a:ext cx="2715394" cy="40407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84708170"/>
      </p:ext>
    </p:extLst>
  </p:cSld>
  <p:clrMapOvr>
    <a:masterClrMapping/>
  </p:clrMapOvr>
  <p:transition spd="slow" advClick="0" advTm="15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FB48FF-E3B4-4610-9D94-57295C1C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1995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6DFF16DD-CAF2-4548-9A56-956B6CB53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2245349"/>
            <a:ext cx="4990701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ZDZISŁAW STEHLIK 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(1922-2005)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9E9201FE-1837-4674-BCDD-C2BFDF10C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1" y="3429000"/>
            <a:ext cx="5981117" cy="2039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 WROCŁAWIA, LWOWIAK. PRACOWNIK WYDZIAŁU MEDYCYNY WETERYNARYJNEJ AKADEMII ROLNICZEJ (UNIWERSYTET ROLNICZY). CZŁONEK ZARZĄDU TMW. W 2001 R. UHONOROWANY ODZNACZENIEM „ZASŁUŻONY DLA WROCŁAWIA”.</a:t>
            </a:r>
            <a:endParaRPr lang="pl-PL" sz="2000" dirty="0"/>
          </a:p>
        </p:txBody>
      </p:sp>
      <p:pic>
        <p:nvPicPr>
          <p:cNvPr id="17" name="Symbol zastępczy zawartości 8">
            <a:extLst>
              <a:ext uri="{FF2B5EF4-FFF2-40B4-BE49-F238E27FC236}">
                <a16:creationId xmlns:a16="http://schemas.microsoft.com/office/drawing/2014/main" xmlns="" id="{0CA5043F-976F-498D-8E90-8B375120B2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429410" y="1853248"/>
            <a:ext cx="3231137" cy="43976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999118419"/>
      </p:ext>
    </p:extLst>
  </p:cSld>
  <p:clrMapOvr>
    <a:masterClrMapping/>
  </p:clrMapOvr>
  <p:transition spd="slow" advClick="0" advTm="15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C28115B-95C6-4CF0-BFF4-39BE4A38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1995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067D8280-C074-40D3-BB61-EE43C1030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296" y="1772056"/>
            <a:ext cx="5653973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RUDOLF TAUER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(1928-2012)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9C269BAC-64CD-476F-8AE0-CA714CBFA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771" y="2370911"/>
            <a:ext cx="5499229" cy="20300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„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POLAK MIESZKAJĄCY W BRESLAU</a:t>
            </a:r>
            <a:r>
              <a:rPr lang="pl-PL" sz="2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”.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PODHARCMISTRZ. CZŁONEK PRZEDWOJENNEJ DRUŻYNY HARCERSKIEJ IM. BOLESŁAWA CHROBREGO. DZIAŁACZ DAWNEJ POLONII WROCŁAWSKIEJ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 WROCŁAWIA, DZIAŁACZ TMW. BOHATER FILMU „MÓJ WROCŁAW”.</a:t>
            </a:r>
            <a:endParaRPr lang="pl-PL" sz="20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856A99CE-D654-415E-83B0-AF7F92A91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32783" y="5860373"/>
            <a:ext cx="2946719" cy="576262"/>
          </a:xfrm>
        </p:spPr>
        <p:txBody>
          <a:bodyPr/>
          <a:lstStyle/>
          <a:p>
            <a:r>
              <a:rPr lang="pl-PL" sz="1400" dirty="0">
                <a:latin typeface="Arial Narrow" panose="020B0606020202030204" pitchFamily="34" charset="0"/>
              </a:rPr>
              <a:t>Na zdjęciu z 2010 roku Elżbieta Neumann</a:t>
            </a:r>
            <a:br>
              <a:rPr lang="pl-PL" sz="1400" dirty="0">
                <a:latin typeface="Arial Narrow" panose="020B0606020202030204" pitchFamily="34" charset="0"/>
              </a:rPr>
            </a:br>
            <a:r>
              <a:rPr lang="pl-PL" sz="1400" dirty="0">
                <a:latin typeface="Arial Narrow" panose="020B0606020202030204" pitchFamily="34" charset="0"/>
              </a:rPr>
              <a:t>rozmawia  Rudolfem </a:t>
            </a:r>
            <a:r>
              <a:rPr lang="pl-PL" sz="1400" dirty="0" err="1">
                <a:latin typeface="Arial Narrow" panose="020B0606020202030204" pitchFamily="34" charset="0"/>
              </a:rPr>
              <a:t>Tauerem</a:t>
            </a:r>
            <a:r>
              <a:rPr lang="pl-PL" sz="1400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B1453F6B-ED29-46F6-A250-7747352ED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25" y="4406593"/>
            <a:ext cx="2957258" cy="2030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xmlns="" id="{E6A9B73E-4F1A-4CC2-B834-E5774F74FE17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407" y="1951575"/>
            <a:ext cx="3841764" cy="38909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43598999"/>
      </p:ext>
    </p:extLst>
  </p:cSld>
  <p:clrMapOvr>
    <a:masterClrMapping/>
  </p:clrMapOvr>
  <p:transition spd="slow" advClick="0" advTm="15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95F4D23-DC6E-4CC8-B6C8-85561E0A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1995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1AA12A8-FEF6-4D09-B1F6-2064616F1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72" y="1726348"/>
            <a:ext cx="5464760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STANISŁAW FORTUNA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(1908-1996)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6889198-BE83-43BF-856A-5A24A375A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572" y="2450331"/>
            <a:ext cx="7417084" cy="20017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STUDENT PROF. IDASZEWSKIEGO, ESPERANTYSTA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/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1986 R. WSPÓŁZAŁOŻYCIEL KLUBU BUDOWNICZYCH WROCŁAWIA, GDZIE OD 1989 PEŁNIŁ FUNKCJĘ SZEFA KLUBU. JAKO FOTOGRAF AMATOR WYKONAŁ WIELE ZDJĘĆ, Z KTÓRYCH SPORO UKAZAŁO SIĘ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„KALENDARZU WROCŁAWSKIM” I ZASILIŁO ZBIORY ARCHIWALNE. PRZEZ WIELE LAT PRZEWODNICZĄCY SĄDU KOLEŻEŃSKIEGO TMW.</a:t>
            </a:r>
            <a:endParaRPr lang="pl-PL" sz="2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6124321-7653-4F22-A438-BEFE9CE0DD9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32523" y="4644653"/>
            <a:ext cx="1760635" cy="16728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EDC8B136-50B5-4FC4-B229-11EC87680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333" y="4744194"/>
            <a:ext cx="1807882" cy="16610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3BACEBD0-C8E1-4AFE-BEC1-9ED6D0B72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49" y="4599760"/>
            <a:ext cx="1866938" cy="17177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8C29ADD-685E-42CC-A12D-7EBEB0021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775" y="1875156"/>
            <a:ext cx="2559045" cy="40213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6C8CDCEE-D976-499F-8A88-A9FBE4125784}"/>
              </a:ext>
            </a:extLst>
          </p:cNvPr>
          <p:cNvSpPr/>
          <p:nvPr/>
        </p:nvSpPr>
        <p:spPr>
          <a:xfrm>
            <a:off x="2010166" y="573405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1864973"/>
      </p:ext>
    </p:extLst>
  </p:cSld>
  <p:clrMapOvr>
    <a:masterClrMapping/>
  </p:clrMapOvr>
  <p:transition spd="slow" advClick="0" advTm="15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ED79360-7027-408A-B5F2-4A3467A0F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1995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4E07FB7A-9228-40DB-97C1-079CE3FE6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101" y="2852738"/>
            <a:ext cx="6372665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DANIELA ORŁOWSKA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(1928-2015)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173E7120-0823-4B70-A175-0178F8F78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8344" y="3949548"/>
            <a:ext cx="6793895" cy="2110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WIĘZIEŃ OBOZÓW PRACY W FESTUNG BRESLAU, PIONIERKA WROCŁAWIA. DŁUGOLETNIA DYREKTORKA MUZEUM HISTORYCZNEGO WROCŁAWIA (1981-1990). OD 2003 R. PRZEWODNICZĄCA KLUBU LUDZI ZE ZNAKIEM „P”. WIELOLETNIA CZŁONKINI ZARZĄDU I PREZYDIUM TMW. HONOROWA PREZES TMW. W 2010 R. NAGRODZONA „LAUREM WROCŁAWIA”.</a:t>
            </a:r>
            <a:endParaRPr lang="pl-PL" sz="2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809967B-B056-4D65-96B3-44F82374882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44472" y="1853248"/>
            <a:ext cx="3319315" cy="44426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5359766"/>
      </p:ext>
    </p:extLst>
  </p:cSld>
  <p:clrMapOvr>
    <a:masterClrMapping/>
  </p:clrMapOvr>
  <p:transition spd="slow" advClick="0" advTm="15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BE82B1-A224-4A4A-A920-0DAAECB8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1995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C2E7127-1EE2-4895-A143-A308ADFA6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271" y="1838245"/>
            <a:ext cx="6449072" cy="576262"/>
          </a:xfrm>
        </p:spPr>
        <p:txBody>
          <a:bodyPr/>
          <a:lstStyle/>
          <a:p>
            <a:r>
              <a:rPr lang="en-US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PROF. RYSZARD NATUSIEWICZ </a:t>
            </a: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(1927-2008)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E159525-012A-4A1E-BE46-D7F90A62E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260" y="2533014"/>
            <a:ext cx="4396339" cy="3741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09D3A31A-3154-4C3B-B701-3A997870F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5694" y="2722910"/>
            <a:ext cx="5781375" cy="36823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ARCHITEKT, PROFESOR I WYKŁADOWCA WYDZIAŁU ARCHITEKTURY POLITECHNIKI WROCŁAWSKIEJ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AUTOR LICZNYCH RYSUNKÓW POŚWIĘCONYCH ARCHITEKTURZE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M.IN. </a:t>
            </a:r>
            <a:r>
              <a:rPr lang="en-US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WROCŁAWIA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AUTOR WIELU PUBLIKACJI Z DZIEDZINY RYSUNKU, W TYM PODRĘCZNIKÓW AKADEMICKICH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UCZESTNIK MARCA 68 NA POLITECHNICE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REPRESJONOWANY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/>
            </a:r>
            <a:b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en-US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OKRESIE ODBUDOWY WROCŁAWIA PRACOWNIK BIUR PROJEKTOWYCH REALIZUJĄCYCH POSZCZEGÓLNE INWESTYCJE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WIELOLETNI DZIAŁACZ TMW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CZŁOWIEK WIELKIEGO SERCA I UMYSŁU.</a:t>
            </a:r>
            <a:endParaRPr lang="pl-PL" sz="20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E83BF61A-119E-4079-8C56-A8936480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602" y="2561269"/>
            <a:ext cx="2358525" cy="37624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3FAD6F9B-72A0-421C-8478-C33792E99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933" y="1473086"/>
            <a:ext cx="1681453" cy="1499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D4D37C4-058B-4AE9-8402-9C48C59F3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287" y="3156442"/>
            <a:ext cx="1681453" cy="1637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6F84255-DEFD-4500-A33F-45F1B84F4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073" y="4853587"/>
            <a:ext cx="2337522" cy="1501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69359723"/>
      </p:ext>
    </p:extLst>
  </p:cSld>
  <p:clrMapOvr>
    <a:masterClrMapping/>
  </p:clrMapOvr>
  <p:transition spd="slow" advClick="0" advTm="1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669017-5A50-4CAD-BE95-5EF45671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Pierwsi Honorowi Członkowie TMW, 1966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2CE6B1C-FDF4-4A21-B0DE-BE243FEE5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627" y="2110667"/>
            <a:ext cx="5598373" cy="576262"/>
          </a:xfrm>
        </p:spPr>
        <p:txBody>
          <a:bodyPr/>
          <a:lstStyle/>
          <a:p>
            <a:endParaRPr lang="pl-PL" sz="28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8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KAZIMIERZ KULIGOWSKI</a:t>
            </a:r>
            <a:r>
              <a:rPr lang="pl-PL" sz="280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(1891-1971)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B042EFB-7CE3-44F6-A601-F4EC5DF38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035" y="2686929"/>
            <a:ext cx="4916365" cy="38606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PIONIER WROCŁAWIA, CZŁONEK GRUPY REKONESANSOWEJ PRZYBYŁEJ 13 IV 1945 R. SZEF EKIPY KWATERMISTRZOWSKIEJ GRUPY OPERACYJNEJ PEŁNOMOCNIKA RZĄDU DZIAŁAJĄCEJ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WROCŁAWIU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9 MAJA 1945 R.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PIERWSZY WICEPREZYDENT WROCŁAWIA W 1945 R.</a:t>
            </a:r>
            <a:r>
              <a:rPr lang="pl-PL" sz="20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WIELOLETNI PRZEWODNICZĄCY SEKCJI PIONIERÓW WROCŁAWIA TMW (1960-1970),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W 1964 R. REDAKTOR NACZELNY „KALENDARZA WROCŁAWSKIEGO”.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ECB33E69-C13D-4C50-B75F-1DC99096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434" y="2398798"/>
            <a:ext cx="2044398" cy="30926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Symbol zastępczy tekstu 4">
            <a:extLst>
              <a:ext uri="{FF2B5EF4-FFF2-40B4-BE49-F238E27FC236}">
                <a16:creationId xmlns:a16="http://schemas.microsoft.com/office/drawing/2014/main" xmlns="" id="{2C7E9EB4-6FAD-432B-8393-6E221F181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20804" y="5715611"/>
            <a:ext cx="2255657" cy="385762"/>
          </a:xfrm>
        </p:spPr>
        <p:txBody>
          <a:bodyPr/>
          <a:lstStyle/>
          <a:p>
            <a:r>
              <a:rPr lang="pl-P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Na zdjęciu Kazimierz Kuligowski </a:t>
            </a:r>
            <a:br>
              <a:rPr lang="pl-P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z córką Anielą urodzoną w 1945 r. 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xmlns="" id="{8F0ADB38-3D79-434E-8163-11845E88950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240770"/>
            <a:ext cx="2773282" cy="386060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319819266"/>
      </p:ext>
    </p:extLst>
  </p:cSld>
  <p:clrMapOvr>
    <a:masterClrMapping/>
  </p:clrMapOvr>
  <p:transition spd="slow" advClick="0" advTm="15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04D413A-9BEF-43B8-8F67-6143FC2C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1995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0CE85DA5-98AC-45A7-9789-C8DAF3E21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1593424"/>
            <a:ext cx="5657630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ZYGMUNT ANTKOWIAK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(1929-1996)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C546CE8-98AE-4647-BFA1-EC2BE24AC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1" y="2321914"/>
            <a:ext cx="6307384" cy="21526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DOKTOR NAUK HISTORYCZNYCH. REDAKTOR „SŁOWA POLSKIEGO”. HISTORYK WROCŁAWIA. AUTOR WIELU KSIĄŻEK O WROCŁAWIU I DOLNYM ŚLĄSKU, W TYM „WROCŁAW  OD A DO Z”, „KOŚCIOŁY WROCŁAWIA”, „ULICE WROCŁAWIA”, AKTYWNY CZŁONEK TMW. W LATACH 1987-1990 REDAKTOR NACZELNY „KALENDARZA WROCŁAWSKIEGO”.</a:t>
            </a:r>
            <a:endParaRPr lang="pl-PL" sz="2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5381956-347C-4515-9EBA-61C07B316FB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49127" y="2289015"/>
            <a:ext cx="4578132" cy="322415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5C62A78-0396-4FEC-9704-DD8AE3491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792" y="4386786"/>
            <a:ext cx="1143351" cy="18434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0C3714D7-2DB5-4B77-9530-0D6E514EA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50" y="4545115"/>
            <a:ext cx="1314200" cy="20068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C7DF8D2C-098A-4281-8201-F7EE93D3A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260" y="4545115"/>
            <a:ext cx="1347300" cy="20068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73338B2-BDB0-4E0F-A9CB-BDD85408F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446" y="4101756"/>
            <a:ext cx="1192540" cy="17842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65011492"/>
      </p:ext>
    </p:extLst>
  </p:cSld>
  <p:clrMapOvr>
    <a:masterClrMapping/>
  </p:clrMapOvr>
  <p:transition spd="slow" advClick="0" advTm="15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C4DE0C6-B4D1-431F-9B8F-2EEA04BB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1995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90A0A06-8BF3-438C-8B56-5C1440A8A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54606" y="1996818"/>
            <a:ext cx="4396339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WIESŁAW GERAS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F47C721E-6FCD-42B9-8CDD-E21E556C9D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54606" y="2716650"/>
            <a:ext cx="5791283" cy="30772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WIELOLETNI DZIAŁACZ TMW. W LATACH 80- I 90-TYCH XX W. REDAKTOR NACZELNY WYDAWNICTWA „WRATISLAVIA”. WIELOLETNI CZŁONEK ZARZĄDU, PREZYDIUM I WICEPRZEZES TMW. W LATACH 1991-1998</a:t>
            </a:r>
            <a:r>
              <a:rPr lang="pl-PL" sz="20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REDAKTOR NACZELNY „KALENDARZA WROCŁAWSKIEGO”. ANIMATOR ŻYCIA TEATRALNEGO WROCŁAWIA. WIELOLETNI DYREKTOR WROCŁAWSKICH SPOTKAŃ JEDNEGO AKTORA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</a:t>
            </a:r>
            <a:b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2011 R. NAGRODZONY „LAUREM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WROCŁAWIA”. </a:t>
            </a:r>
            <a:endParaRPr lang="pl-PL" sz="2000" dirty="0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xmlns="" id="{5D4553AB-1297-45D7-A392-A81A2114AD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5955" y="2461568"/>
            <a:ext cx="4396340" cy="29036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604578928"/>
      </p:ext>
    </p:extLst>
  </p:cSld>
  <p:clrMapOvr>
    <a:masterClrMapping/>
  </p:clrMapOvr>
  <p:transition spd="slow" advClick="0" advTm="15000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19EE70E-9C5B-42EF-98A9-5CD48D128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0FEA618-2DA8-4EE8-A47D-127958FE1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547" y="2381632"/>
            <a:ext cx="6781533" cy="819054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PROF. CZESŁAW JĘDRYCHOWSKI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(1916-2002)</a:t>
            </a:r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17D1F4F-7580-44DD-B621-F65CB3589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1547" y="3376821"/>
            <a:ext cx="6838545" cy="2610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ŻOŁNIERZ WRZEŚNIA 1939 R. PIONIER WROCŁAWIA (GRUPA INŻ. K. KULIGOWSKIEGO), ODPOWIEDZIALNY ZA TRANSPORT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/>
            </a:r>
            <a:b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KOMUNIKACJĘ. EKONOMISTA, PRAWNIK, PUBLICYSTA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POLITYK.  WŁOŻYŁ OGROMNY WYSIŁEK W ODBUDOWĘ POWOJENNEGO WROCŁAWIA. PRZEZ WIELE LAT PEŁNIŁ OBOWIĄZKI CZŁONKA ZARZĄDU TMW ORAZ CZŁONKA ZARZĄDU SEKCJI PIONIERÓW WROCŁAWIA.</a:t>
            </a:r>
            <a:endParaRPr lang="pl-PL" sz="2000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5FF88877-0BE3-4B45-AADC-2AB298A2EB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808965" y="1926791"/>
            <a:ext cx="2755237" cy="40603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8515100"/>
      </p:ext>
    </p:extLst>
  </p:cSld>
  <p:clrMapOvr>
    <a:masterClrMapping/>
  </p:clrMapOvr>
  <p:transition spd="slow" advClick="0" advTm="15000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D38F673-D3CC-4039-BFB2-8444FC95B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BAC6449-26E0-4C90-834F-BB1B92670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525" y="2103151"/>
            <a:ext cx="6801846" cy="766007"/>
          </a:xfrm>
        </p:spPr>
        <p:txBody>
          <a:bodyPr/>
          <a:lstStyle/>
          <a:p>
            <a:r>
              <a:rPr lang="en-US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PROF. ZBIGNIEW SAMBORSKI</a:t>
            </a:r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en-US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(1923-2011)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C77E906-188A-4B68-AC97-54B44CEE4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7525" y="3119061"/>
            <a:ext cx="6801846" cy="2652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PROF. NAUK WETERYNARYJNYCH AKADEMII ROLNICZEJ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/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WE WROCŁAWIU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WYCHOWAWCA WIELU POKOLEŃ LEKARZY MEDYCYNY WETERYNARYJNEJ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NAUCZYCIELI AKADEMICKICH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AUTOR I WSPÓŁAUTOR PODRĘCZNIKÓW AKADEMICKICH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/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ORAZ 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SET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E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K ARTYKUŁÓW W CZASOPISMACH KRAJOWYCH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/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ZAGRANICZNYCH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PIONIER WROCŁAWIA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WIELOLETNI DZIAŁACZ SEKCJI PIONIERÓW WROCŁAWIA TMW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en-US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UHONOROWANY MEDALEM MILENIJNYM WROCŁAWIA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endParaRPr lang="pl-PL" sz="2000" dirty="0"/>
          </a:p>
        </p:txBody>
      </p:sp>
      <p:pic>
        <p:nvPicPr>
          <p:cNvPr id="8" name="Symbol zastępczy zawartości 10">
            <a:extLst>
              <a:ext uri="{FF2B5EF4-FFF2-40B4-BE49-F238E27FC236}">
                <a16:creationId xmlns:a16="http://schemas.microsoft.com/office/drawing/2014/main" xmlns="" id="{122C35B5-748A-4FEE-8649-33BE96E925F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52786" y="1996392"/>
            <a:ext cx="2993231" cy="39366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92278294"/>
      </p:ext>
    </p:extLst>
  </p:cSld>
  <p:clrMapOvr>
    <a:masterClrMapping/>
  </p:clrMapOvr>
  <p:transition spd="slow" advClick="0" advTm="15000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559CCC-787A-4E26-9B9C-22F3B5D0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0E11F77B-AE9F-4F50-9EFB-945489A41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549" y="1844151"/>
            <a:ext cx="4396338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NATALIA DZIMIŃSKA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337A731-C3BB-48E4-995D-F9862B34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549" y="2360533"/>
            <a:ext cx="4396339" cy="3960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WIĘZINIARKA OBOZÓW PRACY W FESTUNG BRESLAU. ZASŁUŻONA DZIAŁACZKA TMW. WIELOLETNIA CZŁONKINI SĄDU KOLEŻEŃSKIEGO TMW.</a:t>
            </a:r>
          </a:p>
          <a:p>
            <a:pPr marL="0" indent="0">
              <a:buNone/>
            </a:pPr>
            <a:endParaRPr lang="pl-PL" dirty="0">
              <a:latin typeface="Arial Narrow" panose="020B0606020202030204" pitchFamily="34" charset="0"/>
              <a:cs typeface="Liberation Sans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E130E5F-9D64-441F-8ADA-6665160F2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4101" y="1784271"/>
            <a:ext cx="4396339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LESŁAW HOŁUB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(1920-2000)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3C987891-57A8-45DA-B2F9-9CFF87AAA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4101" y="2488663"/>
            <a:ext cx="4602688" cy="11817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 WROCŁAWIA. NAUCZYCIEL, WYCHOWAWCA MŁODZIEŻY. DŁUGOLETNI DZIAŁACZ TMW, KTÓRY PRZYCZYNIŁ SIĘ </a:t>
            </a:r>
            <a:b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DO ROZWOJU I DOBRA TOWARZYSTWA.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94C16E73-40DB-4794-AEF4-E7657FE1C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445" y="3811846"/>
            <a:ext cx="1917295" cy="2468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06E9857E-AEF9-4547-805D-C5BF3F60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101" y="3811846"/>
            <a:ext cx="2051471" cy="2453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097" y="3428745"/>
            <a:ext cx="2653790" cy="323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5877"/>
      </p:ext>
    </p:extLst>
  </p:cSld>
  <p:clrMapOvr>
    <a:masterClrMapping/>
  </p:clrMapOvr>
  <p:transition spd="slow" advClick="0" advTm="15000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CA26688-408A-4DBE-B54D-8A02E092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ED14C64-FBB7-4027-BC11-61FB9BF74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710" y="1853248"/>
            <a:ext cx="4893043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PROF. BERNARD JANCEWICZ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4AF1B04-EBEA-4F63-ABFD-4383636BC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710" y="2545239"/>
            <a:ext cx="5666955" cy="23940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FIZYK, WYKŁADOWCA NA WYDZIALE FIZYKI UNIWERSYTETU WROCŁAWSKIEGO. OD 1982 R. PRZEWODNICZĄCY KOMISJI NAZEWNICTWA ULIC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(PO ANDRZEJU JOCHELSONIE). WIELOLETNI CZŁONEK ZARZĄDU I PREZYDIUM TMW. OD 2005 R. PRZEWODNICZĄCY KAPITUŁY ODZNACZEŃ TMW. NAGRODZONY WAWRZYNEM WROCŁAWIA.</a:t>
            </a:r>
            <a:endParaRPr lang="pl-PL" sz="2000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xmlns="" id="{17B78671-48AB-479F-BDB9-A1CF1BD5AB0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6000" y="2429510"/>
            <a:ext cx="4495394" cy="29969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1769BB95-39F3-44DA-AF9D-A206F8A9F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325" y="5082062"/>
            <a:ext cx="1776955" cy="153424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5A5DA9E0-39B9-418B-9A31-18174C21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239" y="5084189"/>
            <a:ext cx="954086" cy="1549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00560E46-3B24-4956-B88E-4A919CDAB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062" y="5055027"/>
            <a:ext cx="1125582" cy="154452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E4E06CB0-66BF-4231-8E2D-15B7D7B8F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644" y="5041788"/>
            <a:ext cx="949996" cy="14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61158"/>
      </p:ext>
    </p:extLst>
  </p:cSld>
  <p:clrMapOvr>
    <a:masterClrMapping/>
  </p:clrMapOvr>
  <p:transition spd="slow" advClick="0" advTm="15000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44CB983-54EC-46B6-A2B8-A9BCB790B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9FB9531-93C2-4CB9-8188-428B0EB64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2003232"/>
            <a:ext cx="4468390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JAN PALUCHNIAK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17B1A995-BAA1-4185-B7D0-F185BE818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13" y="3033245"/>
            <a:ext cx="5769679" cy="2736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INŻYNIER, KAPITAN WP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ZASŁUŻONY DZIAŁACZ TMW. JEDEN Z ZAŁOŻYCIELI KLUBU „BUDOWNICZYCH WROCŁAWIA”. OD 1990 R. PRZEWODNICZĄCY KLUBU. WSPÓŁINICJATOR I WSPÓŁORGANIZATOR KONKURSU „NA NAJŁADNIEJSZY BUDYNEK PLOMBOWY”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I „PIĘKNY WROCŁAW”. WIELOLETNI CZŁONEK ZARZĄDU I PREZYDIUM TMW, SEKRETARZ TMW.  NAGRODZONY WAWRZYNEM WROCŁAWIA.</a:t>
            </a:r>
            <a:endParaRPr lang="pl-PL" sz="2000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C20504D8-D565-4F39-B1CB-5688865ED22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76636" y="1853248"/>
            <a:ext cx="1573140" cy="4220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2DCF2BDE-4F01-4818-8E24-62FEE290E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449" y="2729479"/>
            <a:ext cx="2933345" cy="33443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71486026"/>
      </p:ext>
    </p:extLst>
  </p:cSld>
  <p:clrMapOvr>
    <a:masterClrMapping/>
  </p:clrMapOvr>
  <p:transition spd="slow" advClick="0" advTm="15000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D17B431-7FCE-4D2F-A1C5-2578F1D5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723261C-F0A0-465C-898F-35AF44108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980" y="2650617"/>
            <a:ext cx="5600453" cy="878836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FELICJA HELENA WOLFF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(1916-2006)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1B7A171-818A-41EB-89F9-245602913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917" y="3896428"/>
            <a:ext cx="5358083" cy="8788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PIONIERKA WROCŁAWIA, DZIAŁACZKA TMW, KTÓRA PRZYCZYNIŁA SIĘ DO ROZWOJU TOWARZYSTWA.</a:t>
            </a:r>
            <a:endParaRPr lang="pl-PL" sz="2000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F5C1015C-BB00-498D-90C4-CE986F7038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849186" y="1666066"/>
            <a:ext cx="3201648" cy="44607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68543242"/>
      </p:ext>
    </p:extLst>
  </p:cSld>
  <p:clrMapOvr>
    <a:masterClrMapping/>
  </p:clrMapOvr>
  <p:transition spd="slow" advClick="0" advTm="15000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52C5C28-8A32-4ED0-9772-191E8C0F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07748"/>
            <a:ext cx="9404723" cy="1400530"/>
          </a:xfrm>
        </p:spPr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ED57893-6187-4004-BF87-4480AEE41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441" y="2432306"/>
            <a:ext cx="5639010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IRENA PYREK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(1923-2013)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FE83D6D-FD77-4519-9AA6-9AD7875BF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441" y="3581404"/>
            <a:ext cx="6454258" cy="1230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PIONIERKA WROCŁAWIA (GRUPA NAUKOWO-KULTURALNA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).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WSPÓŁZAŁOŻYCIELKA I AKTYWNA DZIAŁACZKA SEKCJI DAWNEJ POLONII WROCŁAWSKIEJ.</a:t>
            </a:r>
            <a:endParaRPr lang="pl-PL" sz="20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1CBE066-79BB-45D0-8032-C791FA8907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38217" y="5464301"/>
            <a:ext cx="2744330" cy="447315"/>
          </a:xfrm>
        </p:spPr>
        <p:txBody>
          <a:bodyPr/>
          <a:lstStyle/>
          <a:p>
            <a:r>
              <a:rPr lang="pl-PL" sz="2000" dirty="0">
                <a:effectLst/>
                <a:latin typeface="Arial Narrow" panose="020B0606020202030204" pitchFamily="34" charset="0"/>
              </a:rPr>
              <a:t>„Do nich przyszła Polska”</a:t>
            </a:r>
            <a:endParaRPr lang="pl-PL" sz="2000" dirty="0">
              <a:latin typeface="Arial Narrow" panose="020B0606020202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30E2DFC-905A-4D63-8C49-57164DED2B7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82547" y="1808278"/>
            <a:ext cx="2744330" cy="43366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16994196"/>
      </p:ext>
    </p:extLst>
  </p:cSld>
  <p:clrMapOvr>
    <a:masterClrMapping/>
  </p:clrMapOvr>
  <p:transition spd="slow" advClick="0" advTm="15000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13D050-2594-4A2F-B8E1-578415BB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5C0CF38D-69CF-41ED-BA8A-215FA4985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111" y="2234568"/>
            <a:ext cx="4396339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JAN MARSZOŁEK </a:t>
            </a:r>
            <a:endParaRPr lang="pl-PL" sz="2800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48F2BAEE-9F39-46F2-874D-857D9803C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111" y="3278343"/>
            <a:ext cx="6816598" cy="2500900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PRAWNIK, RADCA PRAWNY.</a:t>
            </a:r>
            <a:r>
              <a:rPr lang="pl-PL" sz="20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PRZED 1939 R. STUDENT UNIWERSYTETU W BRESLAU (PRAWO), RELEGOWANY W 1939 R. DZIAŁACZ WROCŁAWSKIEJ POLONII I ZWIĄZKU AKADEMIKÓW POLAKÓW. W 1999 R. PRZYWRÓCONY NA LISTĘ STUDENTÓW UWR. PO 1945 R. AKTYWNY DZIAŁACZ SEKCJI DAWNEJ POLONII WROCŁAWSKIEJ. W 1999 R. ODZNACZONY ZŁOTYM MEDALEM UNIWERSYTETU WROCŁAWSKIEGO.</a:t>
            </a: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Symbol zastępczy zawartości 6">
            <a:extLst>
              <a:ext uri="{FF2B5EF4-FFF2-40B4-BE49-F238E27FC236}">
                <a16:creationId xmlns:a16="http://schemas.microsoft.com/office/drawing/2014/main" xmlns="" id="{92D1FCB1-4078-4ADC-B925-F3C22DD137B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97" y="2234568"/>
            <a:ext cx="2712145" cy="38364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14093920"/>
      </p:ext>
    </p:extLst>
  </p:cSld>
  <p:clrMapOvr>
    <a:masterClrMapping/>
  </p:clrMapOvr>
  <p:transition spd="slow" advClick="0" advTm="1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A1455F-53D5-411A-8E2B-EA30BB35A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Pierwsi Honorowi Członkowie TMW, 1966</a:t>
            </a:r>
            <a:endParaRPr lang="pl-PL" sz="3600" dirty="0">
              <a:latin typeface="Arial Narrow" panose="020B0606020202030204" pitchFamily="34" charset="0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2851426C-C952-42E2-82F0-5604959FE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48472" y="2442400"/>
            <a:ext cx="6203852" cy="531320"/>
          </a:xfrm>
        </p:spPr>
        <p:txBody>
          <a:bodyPr/>
          <a:lstStyle/>
          <a:p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DR </a:t>
            </a:r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BOLESŁAW DROBNER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(1883-1968)</a:t>
            </a:r>
            <a:endParaRPr lang="pl-PL" sz="2800" dirty="0">
              <a:latin typeface="Arial Narrow" panose="020B0606020202030204" pitchFamily="34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5D02A71A-73FB-4A65-9666-6090591D0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48472" y="3203108"/>
            <a:ext cx="5736869" cy="21188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1800" dirty="0"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TWÓRCA EKIP PIONIERSKICH W MAJU 1945 ROKU,  PIERWSZY POWOJENNY PREZYDENT WROCŁAWIA (</a:t>
            </a:r>
            <a:r>
              <a:rPr lang="pl-PL" sz="2000" dirty="0">
                <a:effectLst/>
                <a:latin typeface="Arial Narrow" panose="020B0606020202030204" pitchFamily="34" charset="0"/>
              </a:rPr>
              <a:t>OD 14 MARCA 1945 DO 9 CZERWCA 1945)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; JEGO NAZWISKIEM NAZWANO ULICĘ NA PRZEDMIEŚCIU ODRZAŃSKIM</a:t>
            </a:r>
            <a:r>
              <a:rPr lang="pl-PL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pl-PL" dirty="0">
              <a:latin typeface="Arial Narrow" panose="020B0606020202030204" pitchFamily="34" charset="0"/>
            </a:endParaRPr>
          </a:p>
        </p:txBody>
      </p:sp>
      <p:pic>
        <p:nvPicPr>
          <p:cNvPr id="8" name="Symbol zastępczy zawartości 7" descr="Ilustracja">
            <a:extLst>
              <a:ext uri="{FF2B5EF4-FFF2-40B4-BE49-F238E27FC236}">
                <a16:creationId xmlns:a16="http://schemas.microsoft.com/office/drawing/2014/main" xmlns="" id="{355A518D-F544-402B-AB35-E1DD0803FE2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60" y="2026129"/>
            <a:ext cx="3527104" cy="43791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057754414"/>
      </p:ext>
    </p:extLst>
  </p:cSld>
  <p:clrMapOvr>
    <a:masterClrMapping/>
  </p:clrMapOvr>
  <p:transition spd="slow" advClick="0" advTm="1500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B35EE0-2278-41BA-AB53-8ED0DA0FE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C0585BD-EF79-4E65-A2E6-5C73ECFC6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1590" y="2084043"/>
            <a:ext cx="6024600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LUTOSŁAWA MALCZEWSKA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(1914- 2004)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D3303C4-0A41-4286-8C19-902FA4E84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6502" y="2891100"/>
            <a:ext cx="6181907" cy="3224887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DZIENNIKARKA.PRZED 1939 R. STUDENTKA UNIWERSYTETU W BRESLAU (FILOLOGIA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). DZIAŁACZKA ZWIĄZKU AKADEMIKÓW POLAKÓW I ZWIĄZKU POLAKÓW W NIEMCZECH. W 1939 R. RELEGOWANA Z UCZELNI. </a:t>
            </a:r>
            <a:b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1999 R. PRZYWRÓCONA NA LISTĘ STUDENTÓW UWR. JEDNA Z NAJWAŻNIEJSZYCH POSTACI POLONII WROCŁAWSKIEJ. PO 1945 AKTYWNA DZIAŁACZKA SEKCJI DAWNEJ POLONII WROCŁAWSKIEJ, W 1999 R. ODZNACZONA ZŁOTYM MEDALEM UNIWERSYTETU WROCŁAWSKIEGO.</a:t>
            </a:r>
            <a:endParaRPr lang="pl-PL" sz="2000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AA7EE503-2973-4EB8-909B-FA7D4777BD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14648" y="2024590"/>
            <a:ext cx="2684008" cy="39095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42921580"/>
      </p:ext>
    </p:extLst>
  </p:cSld>
  <p:clrMapOvr>
    <a:masterClrMapping/>
  </p:clrMapOvr>
  <p:transition spd="slow" advClick="0" advTm="15000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FF7779-012D-48C8-BD77-87E06F7D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8E4D552-3B56-46B6-AB43-973488B55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200" y="2226469"/>
            <a:ext cx="4396338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MARIAN HORST 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(1917-2001)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A693EB3-66B8-4BF6-A89E-3104794866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1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000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32CF6256-D7C0-4256-B2B7-EECFF677C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111" y="2976439"/>
            <a:ext cx="5849182" cy="2985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LEKARZ BAKTERIOLOG I EPIDEMOLOG.</a:t>
            </a:r>
            <a:r>
              <a:rPr lang="pl-PL" sz="20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PRZED 1939 R. STUDENT UNIWERSYTETU W BRESLAU (MEDYCYNA). DZIAŁACZ WROCŁAWSKIEJ POLONII I ZWIĄZKU AKADEMIKÓW POLAKÓW.  RELEGOWANY W CZERWCU 1939 R. W 1999 R. PRZYWRÓCONY NA LISTĘ STUDENTÓW UWR. PO 1945 R. PIONIER WROCŁAWIA </a:t>
            </a:r>
            <a:b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AKTYWNY DZIAŁACZ SEKCJI DAWNEJ POLONII WROCŁAWSKIEJ. W 1999 R. ODZNACZONY ZŁOTYM MEDALEM UNIWERSYTETU WROCŁAWSKIEGO.</a:t>
            </a:r>
            <a:endParaRPr lang="pl-PL" sz="2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D06DC88-9595-4226-BD3E-D973CC01F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4" y="1992208"/>
            <a:ext cx="3009930" cy="40578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37647000"/>
      </p:ext>
    </p:extLst>
  </p:cSld>
  <p:clrMapOvr>
    <a:masterClrMapping/>
  </p:clrMapOvr>
  <p:transition spd="slow" advClick="0" advTm="15000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59B79E-B577-4318-9795-C69D8795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BCA678F6-1E1A-4132-B823-6DDE386F9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BOGDAN ZDROJEWSKI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482B7CCD-A406-4A1A-8254-8FA704C58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54494" y="2745954"/>
            <a:ext cx="5712928" cy="2784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PREZYDENT WROCŁAWIA W LATACH 1990-2001. AUTOR SUKCESÓW WROCŁAWIA Z LAT 90-TYCH XX W. SENATOR RP (1997-2000), POSEŁ RP - CZTERECH KADENCJI (2001-2014), EUROPOSEŁ (2014-2019).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LATACH 2007-2014 MINISTER KULTURY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DZIEDZICTWA NARODOWEGO. HONOROWY OBYWATEL WROCŁAWIA I WIELOLETNI PRZYJACIEL TMW.</a:t>
            </a:r>
            <a:endParaRPr lang="pl-PL" sz="2000" dirty="0"/>
          </a:p>
          <a:p>
            <a:endParaRPr lang="pl-PL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CAAC37B2-A892-4E98-918C-1EF29C9404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4578" y="2012374"/>
            <a:ext cx="4112780" cy="43929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29575078"/>
      </p:ext>
    </p:extLst>
  </p:cSld>
  <p:clrMapOvr>
    <a:masterClrMapping/>
  </p:clrMapOvr>
  <p:transition spd="slow" advClick="0" advTm="15000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27577C-6960-4887-8DBF-2EF7E4D1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83E2CE7-92F7-48B4-99CD-86047055A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2448194"/>
            <a:ext cx="6481802" cy="731975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KSIĄDZ HENRYK KARDYNAŁ GULBINOWICZ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89031E0-2F43-4ED8-A4AE-496884ADA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1" y="3480414"/>
            <a:ext cx="6481802" cy="2200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KSIĄDZ, DOKTOR TEOLOGII. ADMINISTRATOR APOSTOLSKI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BIAŁYMSTOKU (1970–1976). ARCYBISKUP METROPOLITA WROCŁAWSKI W LATACH 1976–2004. OD 1985 KARDYNAŁ.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OD 2004 R. ARCYBISKUP SENIOR. KAWALER ORDERU ORŁA BIAŁEGO. JEDEN Z SYMBOLI POWOJENNEGO WROCŁAWIA, PRZYJACIEL TMW.</a:t>
            </a:r>
            <a:endParaRPr lang="pl-PL" sz="2000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xmlns="" id="{ED0ABA0D-0594-45BD-923F-2DFA9CC980B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80143" y="1761273"/>
            <a:ext cx="3083354" cy="438469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804513042"/>
      </p:ext>
    </p:extLst>
  </p:cSld>
  <p:clrMapOvr>
    <a:masterClrMapping/>
  </p:clrMapOvr>
  <p:transition spd="slow" advClick="0" advTm="15000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675BDB0-6519-49AB-8A37-FF10874E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1999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1D1FB53-E4CB-48AD-8C28-7B4F2D27B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2104172"/>
            <a:ext cx="5345227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PROF. ROMUALD GELLES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C509A88-FE6D-4DDA-A718-B7ABD172E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1" y="2931358"/>
            <a:ext cx="6699069" cy="30982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HISTORYK, PROREKTOR (1987-1990) I REKTOR UNIWERSYTETU WROCŁAWSKIEGO (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1999-2002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). DZIEKAN WYDZIAŁU NAUK SPOŁECZNYCH UWR. (19931999). POWSZECHNIE CENIONY AUTOR PRAC Z ZAKRESU STOSUNKÓW POLSKO-NIEMIECKICH W XIX I XX W., HISTORII WROCŁAWIA, DZIEJÓW POLSKIEJ SŁUŻBY DYPLOMATYCZNEJ W NIEMCZECH I NIEMIECKIEJ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POLSCE. WIELOLETNI CZŁONEK ZARZĄDU TMW.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PRZEZ LATA ZWIĄZANY Z „KALENDARZEM WROCŁAWSKIM”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Z WYDAWNICTWEM TMW „WRATISLAVIA”.  </a:t>
            </a:r>
            <a:endParaRPr lang="pl-PL" sz="2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D0C312C-76C9-4E4E-80D9-D86F41697AA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932576" y="2104172"/>
            <a:ext cx="2897461" cy="41241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1686906"/>
      </p:ext>
    </p:extLst>
  </p:cSld>
  <p:clrMapOvr>
    <a:masterClrMapping/>
  </p:clrMapOvr>
  <p:transition spd="slow" advClick="0" advTm="15000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D50A5C-D462-49C5-ABEB-BFEF8919E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2003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6D49F25-C964-404A-AEDA-B62783618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3855" y="2541657"/>
            <a:ext cx="4184304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HENRYK DROZNAKIEWICZ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DDC63C62-A581-49C2-9287-0A0FBAC45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63855" y="3563516"/>
            <a:ext cx="5594348" cy="1743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CZŁONEK KLUBU „BUDOWNICZYCH WROCŁAWIA”, DZIAŁACZ SPOŁECZNY. JAKO SEKRETARZ KLUBU PROWADZIŁ JEGO EWIDENCJĘ, PISAŁ KRONIKĘ, ZEBRAŁ WSPOMNIENIA I RELACJE BUDOWNICZYCH WROCŁAWIA.</a:t>
            </a:r>
            <a:endParaRPr lang="pl-PL" sz="2000" dirty="0"/>
          </a:p>
        </p:txBody>
      </p:sp>
      <p:pic>
        <p:nvPicPr>
          <p:cNvPr id="8" name="Symbol zastępczy zawartości 6">
            <a:extLst>
              <a:ext uri="{FF2B5EF4-FFF2-40B4-BE49-F238E27FC236}">
                <a16:creationId xmlns:a16="http://schemas.microsoft.com/office/drawing/2014/main" xmlns="" id="{17E62C29-90CD-445D-80E1-937AD1052443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1" y="2149448"/>
            <a:ext cx="2961151" cy="37575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121669212"/>
      </p:ext>
    </p:extLst>
  </p:cSld>
  <p:clrMapOvr>
    <a:masterClrMapping/>
  </p:clrMapOvr>
  <p:transition spd="slow" advClick="0" advTm="15000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C89E3CE-50E7-4A3E-B32E-8A95C869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2003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023B342E-3BEC-4091-BC61-509161D5C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3821" y="2432704"/>
            <a:ext cx="4808639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ELŻBIETA NEUMAN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(1924-2019)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4ADAA60B-F3FE-45C3-8072-DF7A1829F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66955" y="3150814"/>
            <a:ext cx="4286711" cy="21585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DZIAŁACZKA DAWNEJ POLONII WROCŁAWSKIEJ, NAJDŁUŻEJ ŻYJĄCA CZŁONKINI DAWNEJ POLONII. W 2018 R. ODZNACZONA PRZEZ </a:t>
            </a:r>
            <a:r>
              <a:rPr lang="pl-PL" sz="2000" dirty="0">
                <a:effectLst/>
                <a:latin typeface="Arial Narrow" panose="020B0606020202030204" pitchFamily="34" charset="0"/>
                <a:ea typeface="Thorndale"/>
                <a:cs typeface="Liberation Sans" panose="020B0604020202020204" pitchFamily="34" charset="0"/>
              </a:rPr>
              <a:t>PREZYDENTA WROCŁAWIA - MEDALEM „MERITO DE WRATISLAVIA – ZASŁUŻONY DLA WROCŁAWIA”.</a:t>
            </a:r>
            <a:endParaRPr lang="pl-PL" sz="2000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E9029249-0218-4B0D-BABC-98333A3207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99475" y="2432704"/>
            <a:ext cx="4481246" cy="29671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C53F6A-2F70-4D09-AD6C-E72B260F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666" y="3150814"/>
            <a:ext cx="1738859" cy="26837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218520"/>
      </p:ext>
    </p:extLst>
  </p:cSld>
  <p:clrMapOvr>
    <a:masterClrMapping/>
  </p:clrMapOvr>
  <p:transition spd="slow" advClick="0" advTm="15000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AEB1A8F-8268-4808-B166-DAAF3DC54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2003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9BE3251-8E94-4AC8-AC6A-B7EDAC4A3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531" y="2051570"/>
            <a:ext cx="4396338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ALOJZY JARYCH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1926 -2006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1A7C7A9-EF30-4E7D-BCB7-D1B139726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531" y="3373921"/>
            <a:ext cx="6636608" cy="14005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DZIAŁACZ DAWNEJ POLONII WROCŁAWSKIEJ, CZŁONEK PRZEDWOJENNEJ  DRUŻYNY IM. BOLESŁAWA CHROBREGO. TYTUŁ OTRZYMAŁ ZA ZASŁUGI W PRZEKAZYWANIU WIEDZY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 ŻYCIU POLAKÓW W PRZEDWOJENNYM WROCŁAWIU.</a:t>
            </a:r>
            <a:endParaRPr lang="pl-PL" sz="2000" dirty="0"/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xmlns="" id="{F0CD7918-8ABA-4CEB-93B5-9B54281DC9B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689954" y="1703346"/>
            <a:ext cx="3116094" cy="43349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82250023"/>
      </p:ext>
    </p:extLst>
  </p:cSld>
  <p:clrMapOvr>
    <a:masterClrMapping/>
  </p:clrMapOvr>
  <p:transition spd="slow" advClick="0" advTm="15000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CB1F39-BB1B-48C1-99A2-29957860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2003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55698A6-2EE4-40CD-BB2F-C79FD0796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2357010"/>
            <a:ext cx="5238303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STANISŁAW DERDA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(1924-2018)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CA873D5A-B91A-4C2B-9CBA-C285E57EE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929" y="3647177"/>
            <a:ext cx="6502324" cy="1182353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WIĘZIEŃ OBOZÓW PRACY W FESTUNG BRESLAU, DZIAŁACZ KLUBU LUDZI ZE ZNAKIEM „P”, KTÓRY PRZYCZYNIŁ SIĘ DO ROZWOJU TOWARZYSTWA.</a:t>
            </a:r>
            <a:endParaRPr lang="pl-PL" dirty="0"/>
          </a:p>
        </p:txBody>
      </p:sp>
      <p:pic>
        <p:nvPicPr>
          <p:cNvPr id="9" name="Symbol zastępczy zawartości 6">
            <a:extLst>
              <a:ext uri="{FF2B5EF4-FFF2-40B4-BE49-F238E27FC236}">
                <a16:creationId xmlns:a16="http://schemas.microsoft.com/office/drawing/2014/main" xmlns="" id="{E113B9A6-DFC5-443F-BB3D-CCAED8015D9E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161" y="2069359"/>
            <a:ext cx="3270980" cy="40616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29266965"/>
      </p:ext>
    </p:extLst>
  </p:cSld>
  <p:clrMapOvr>
    <a:masterClrMapping/>
  </p:clrMapOvr>
  <p:transition spd="slow" advClick="0" advTm="15000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6ADDB30-983A-45D3-B369-152272B4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2003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E99C172-CF9A-46F1-AEF1-DA08A3D83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8826" y="2079327"/>
            <a:ext cx="5589037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STANISŁAW TREFON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(1925-2007)</a:t>
            </a:r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A247553-00C3-466C-B9F2-CB2AF0897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8826" y="3502146"/>
            <a:ext cx="5882104" cy="1400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 WROCŁAWIA. WIELOLETNI  DZIAŁACZ TMW. PRZEZ DWIE KADENCJE PRZEWODNICZĄCY SEKCJI PIONIERÓW (2003- 2007). PRZYCZYNIŁ SIĘ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DO ROZWOJU I DOBRA TOWARZYSTWA. </a:t>
            </a:r>
            <a:endParaRPr lang="pl-PL" sz="2000" dirty="0"/>
          </a:p>
        </p:txBody>
      </p:sp>
      <p:pic>
        <p:nvPicPr>
          <p:cNvPr id="12" name="Symbol zastępczy zawartości 8">
            <a:extLst>
              <a:ext uri="{FF2B5EF4-FFF2-40B4-BE49-F238E27FC236}">
                <a16:creationId xmlns:a16="http://schemas.microsoft.com/office/drawing/2014/main" xmlns="" id="{E108E599-A80A-4969-A93E-7951B6479A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49126" y="1853248"/>
            <a:ext cx="2855348" cy="40989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68125279"/>
      </p:ext>
    </p:extLst>
  </p:cSld>
  <p:clrMapOvr>
    <a:masterClrMapping/>
  </p:clrMapOvr>
  <p:transition spd="slow" advClick="0" advTm="1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7FC0D12-4F22-4978-906E-3693DA1E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Pierwsi Honorowi Członkowie TMW, 1966</a:t>
            </a:r>
            <a:endParaRPr lang="pl-PL" sz="3600" dirty="0">
              <a:latin typeface="Arial Narrow" panose="020B0606020202030204" pitchFamily="34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2AA4F58-2C7A-4894-B81F-C66865A9B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021" y="1747278"/>
            <a:ext cx="6499433" cy="778565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FRANCISZEK JUSZCZAK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(1889-1976) </a:t>
            </a:r>
            <a:endParaRPr lang="pl-PL" sz="2800" dirty="0">
              <a:latin typeface="Arial Narrow" panose="020B0606020202030204" pitchFamily="34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F273B07-7129-4C69-B6F1-29F4D9D2F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020" y="2663544"/>
            <a:ext cx="6634347" cy="37417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DZIA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Ł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ACZ PRZEDWOJENNEJ POLONII WROC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Ł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AWIA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ZWI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Ą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ZKU POLAK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lgerian" panose="04020705040A02060702" pitchFamily="82" charset="0"/>
              </a:rPr>
              <a:t>Ó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 W NIEMCZECH. UCZESTNIK ZJAZDU POLAK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lgerian" panose="04020705040A02060702" pitchFamily="82" charset="0"/>
              </a:rPr>
              <a:t>Ó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W BERLINIE W 1936 R., ARESZTOWANY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WE WRZE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Ś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NIU 1939 R. G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Ł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lgerian" panose="04020705040A02060702" pitchFamily="82" charset="0"/>
              </a:rPr>
              <a:t>Ó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WNY REPREZENTANT WROC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Ł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AWSKIEJ POLONII PODCZAS SPOTKANIA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 PREZYDENTEM DROBNEREM (24 MAJA 1945 R.). PIONIER WROC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Ł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AWIA. OD 1957 R. PREZES IZBY RZEMIE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Ś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LNICZEJ, DZIA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Ł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ACZ TMW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PATRON SZKO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Ł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Y PODSTAWOWEJ NR 25, PATRON ULICY NA SO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Ł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TYSOWICACH. ODZNACZONY KRZY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Ż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EM KOMANDORSKIM I KAWALERSKIM ORDERU ODRODZENIA POLSKI.</a:t>
            </a:r>
            <a:endParaRPr lang="pl-PL" sz="2000" dirty="0">
              <a:latin typeface="Arial Narrow" panose="020B0606020202030204" pitchFamily="34" charset="0"/>
            </a:endParaRP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xmlns="" id="{41BDF8F5-0374-439C-A56A-7C07F9ABA5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45544" y="1853248"/>
            <a:ext cx="3684617" cy="43986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22669793"/>
      </p:ext>
    </p:extLst>
  </p:cSld>
  <p:clrMapOvr>
    <a:masterClrMapping/>
  </p:clrMapOvr>
  <p:transition spd="slow" advClick="0" advTm="15000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6B6DC1-5916-4FEB-AA02-B7A94CC5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2003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C3A18DC-C751-4738-A55F-EBACD5A8D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1802871"/>
            <a:ext cx="6017015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STEFAN SELEROWICZ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(1922-2013)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A905B38-C4E6-43E3-98D6-B4DB3D52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1" y="2642075"/>
            <a:ext cx="6856466" cy="14005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DO WROCŁAWIA TRAFIŁ W 1941 ROKU NA ROBOTY PRZYMUSOWE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PRZEŻYŁ FESTUNG BRESLAU.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 WROCŁAWIA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WIELOLETNI  DZIAŁACZ TMW, KTÓRY PRZYCZYNIŁSIĘ DO ROZWOJU MIASTA I TOWARZYSTWA.</a:t>
            </a:r>
            <a:endParaRPr lang="pl-PL" sz="2000" dirty="0"/>
          </a:p>
        </p:txBody>
      </p:sp>
      <p:pic>
        <p:nvPicPr>
          <p:cNvPr id="9" name="Picture 2" descr="C:\Users\Basia\Desktop\unnamed.jpg">
            <a:extLst>
              <a:ext uri="{FF2B5EF4-FFF2-40B4-BE49-F238E27FC236}">
                <a16:creationId xmlns:a16="http://schemas.microsoft.com/office/drawing/2014/main" xmlns="" id="{8FF8B352-2B61-412D-8E94-C211B747E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9137" y="4281218"/>
            <a:ext cx="3030961" cy="2111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3A5C0016-D0E4-4270-9914-18C38FDDA6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928057" y="1933619"/>
            <a:ext cx="2780626" cy="44587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49541677"/>
      </p:ext>
    </p:extLst>
  </p:cSld>
  <p:clrMapOvr>
    <a:masterClrMapping/>
  </p:clrMapOvr>
  <p:transition spd="slow" advClick="0" advTm="15000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4B0391D-592A-4FAB-B28C-2D7B3A9B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2003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67A5953-1A2B-4E0B-AAB2-EE403395C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2298062"/>
            <a:ext cx="5679738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KSIĄDZ PROF. INFUŁAT JÓZEF PATER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F185A99-5F5E-4505-BD02-BF0F5B474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1" y="3319138"/>
            <a:ext cx="5679738" cy="216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REKTOR PAPIESKIEGO WYDZIAŁU TEOLOGICZNEGO (2004-2007). W LATACH 1984-2019 DYREKTOR MUZEUM ARCHIDIECEZJALNEGO. DUSZPASTERZ PRZEWODNIKÓW WROCŁAWSKICH, PRZYJACIEL TOWARZYSTWA, CZŁONEK ZARZĄDU TMW.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2015 R. LAUREAT „LAURU WROCŁAWIA”.</a:t>
            </a:r>
            <a:endParaRPr lang="pl-PL" sz="2000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7E080F80-8991-4AB0-86F7-10F0788D8B8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060368" y="1643062"/>
            <a:ext cx="3792512" cy="43221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72539416"/>
      </p:ext>
    </p:extLst>
  </p:cSld>
  <p:clrMapOvr>
    <a:masterClrMapping/>
  </p:clrMapOvr>
  <p:transition spd="slow" advClick="0" advTm="15000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A2CD400-155A-49F9-A791-4618F0215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2008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4979924-E984-4EDC-89FC-47190C254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1715289"/>
            <a:ext cx="6086751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ALINA MALUGA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(1925-2018)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B251F11-E8E4-4879-9B52-9AD4EE165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61" y="2658619"/>
            <a:ext cx="6446516" cy="914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PIONIERKA WROCŁAWIA,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NAUCZYCIELKA TECHNIKUM KOLEJOWEGO WE WROCŁAWIU.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DZIAŁACZKA W KLUBIE LUDZI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ZE ZNAKIEM „P”; MAŁŻONKA LUDWIKA MALUGI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endParaRPr lang="pl-PL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94E202E-6037-40B4-AEAA-F07D52D6E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77" y="3958876"/>
            <a:ext cx="2952750" cy="237172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6246B7F-BD3C-4002-87BD-5640D5AB249D}"/>
              </a:ext>
            </a:extLst>
          </p:cNvPr>
          <p:cNvSpPr txBox="1"/>
          <p:nvPr/>
        </p:nvSpPr>
        <p:spPr>
          <a:xfrm>
            <a:off x="3716127" y="5868936"/>
            <a:ext cx="328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Spotkanie uczniów z wychowawczynią </a:t>
            </a:r>
            <a:r>
              <a:rPr lang="pl-PL" sz="1200" dirty="0" err="1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p.A</a:t>
            </a:r>
            <a:r>
              <a:rPr lang="pl-PL" sz="120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1200" dirty="0" err="1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Malugą</a:t>
            </a:r>
            <a:r>
              <a:rPr lang="pl-PL" sz="120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20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2007 r</a:t>
            </a:r>
            <a:r>
              <a:rPr lang="pl-PL" sz="120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pl-PL" sz="120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60 lecie Technikum.</a:t>
            </a:r>
            <a:endParaRPr lang="pl-PL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xmlns="" id="{C15ACFE2-F1A4-471C-B5E1-115488F36A6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80092" y="1917898"/>
            <a:ext cx="3414019" cy="42887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18696977"/>
      </p:ext>
    </p:extLst>
  </p:cSld>
  <p:clrMapOvr>
    <a:masterClrMapping/>
  </p:clrMapOvr>
  <p:transition spd="slow" advClick="0" advTm="15000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668C2E-84B9-4D50-AEE8-FC810008A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2008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7D6CE8B-A401-49C7-BB14-9A190FFD6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2201648"/>
            <a:ext cx="4396338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WITOLD TURZAŃSKI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90E1EA0C-C747-4F79-97EC-71EA79386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1" y="3758784"/>
            <a:ext cx="5771213" cy="14005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PREZES MPK W LATACH 2007-2011, PRZYJACIEL TOWARZYSTWA. TYTUŁ OTRZYMAŁ: „ZA NIEOCENIONĄ POMOC PRZY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TWORZENIU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ZABYTKOWEJ KOLEKCJI POJAZDÓW TRAMWAJOWYCH TMW”.</a:t>
            </a:r>
            <a:endParaRPr lang="pl-PL" sz="2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29A8CF0-EAB2-4AE8-AC19-73E739039E8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40446" y="1853247"/>
            <a:ext cx="4148241" cy="433426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14547801"/>
      </p:ext>
    </p:extLst>
  </p:cSld>
  <p:clrMapOvr>
    <a:masterClrMapping/>
  </p:clrMapOvr>
  <p:transition spd="slow" advClick="0" advTm="15000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7525214-D31A-494B-9024-090C26876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2008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B13F1099-9910-4644-8556-37AA20F3CB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42524" y="2244395"/>
            <a:ext cx="4396339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STEFAN ŚWIGOŃ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78EFD7EE-1AA8-490D-A56B-FF9DC7910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42524" y="3165966"/>
            <a:ext cx="4396339" cy="1664649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PREZES WROCŁAWSKIEGO ODDZIAŁU MIĘDZYNARODOWEGO KLUBU WYSOKICH. WIELOLETNI CZŁONEK ZARZĄDU I PREZYDIUM TMW. SEKRETARZ I WICEPREZES TMW.</a:t>
            </a:r>
            <a:endParaRPr lang="pl-PL" sz="2000" dirty="0"/>
          </a:p>
          <a:p>
            <a:endParaRPr lang="pl-PL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2095987-F7AF-4168-B857-2F3C47B593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38863" y="3021061"/>
            <a:ext cx="2881408" cy="2286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0DFA588A-864F-4B1D-8E9E-1B5C2240F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26" y="2091141"/>
            <a:ext cx="2454949" cy="38143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97397569"/>
      </p:ext>
    </p:extLst>
  </p:cSld>
  <p:clrMapOvr>
    <a:masterClrMapping/>
  </p:clrMapOvr>
  <p:transition spd="slow" advClick="0" advTm="15000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31F951F-E10B-4EFE-B9BF-E942742EE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21" y="494572"/>
            <a:ext cx="9404723" cy="1400530"/>
          </a:xfrm>
        </p:spPr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2008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AF321C4-B293-4B57-B1ED-721372A2B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764" y="2265263"/>
            <a:ext cx="4396338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PAWEŁ LEWCZYK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2575D26-FAF8-46C4-8D42-0DF2E8E1D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764" y="3497441"/>
            <a:ext cx="6874131" cy="1038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 WROCŁAWIA. BUDOWNICZY WROCŁAWIA. DZIAŁACZ TMW, KTÓRY SWOJĄ PRACĄ PRZYCZYNIŁ SIĘ DO ROZWOJU TOWARZYSTWA.</a:t>
            </a:r>
            <a:endParaRPr lang="pl-PL" sz="2000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AC095DC2-AF1C-4234-9634-FCA4C70C648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764905" y="1771848"/>
            <a:ext cx="3303321" cy="43624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05284107"/>
      </p:ext>
    </p:extLst>
  </p:cSld>
  <p:clrMapOvr>
    <a:masterClrMapping/>
  </p:clrMapOvr>
  <p:transition spd="slow" advClick="0" advTm="15000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F630F0C-5381-4690-B96F-A08485AA7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2008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9E6522D-2E03-432C-822C-6248D24C0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98570" y="2193086"/>
            <a:ext cx="5834191" cy="892305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KSIĄDZ INFUŁAT ADAM DRWIĘGA 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/>
            </a:r>
            <a:b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(1938-2018)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AABCCB2-AF62-4970-BBB6-71D70EB1D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98570" y="3563873"/>
            <a:ext cx="6163974" cy="2086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OD 1985 R PROBOSZCZ KATEDRY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Ś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W. JANA CHRZCICIELA. DUSZPASTERZ LUDZI POSZKODOWANYCH PRZEZ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III RZESZĘ I PIONIERÓW WROCŁAWIA. WIELOLETNI ORGANIZATOR MSZY ŚWIĘTYCH W KOŚCIELE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ŚW. IDZIEGO W INTENCJI PIONIERÓW WROCŁAWIA. LAUREAT DIAMENTU WROCŁAWIA W 2015 R.</a:t>
            </a:r>
            <a:endParaRPr lang="pl-PL" sz="2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6EBABAB-00B1-49AC-AA2F-6C80560852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6111" y="2193086"/>
            <a:ext cx="4212030" cy="34573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70065970"/>
      </p:ext>
    </p:extLst>
  </p:cSld>
  <p:clrMapOvr>
    <a:masterClrMapping/>
  </p:clrMapOvr>
  <p:transition spd="slow" advClick="0" advTm="15000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8450ED-B2C6-4100-832A-1A6020706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2008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0E024F1-5200-447F-A3D1-0211F9D6A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0429" y="5412728"/>
            <a:ext cx="4396338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PROFESOR TOMASZ NOWAK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7AEB55F-1828-45CF-819E-592EA2D82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208" y="2134507"/>
            <a:ext cx="6561100" cy="1991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DYREKTOR OGRODU BOTANICZNEGO W LATACH 1981-2016. OD 1988 R. DYREKTOR ARBORETUM W WOJSŁAWICACH. WYKŁADOWCA NA UNIWERSYTECIE WROCŁAWSKIM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UNIWERSYTECIE PRZYRODNICZYM. DZIAŁACZ NA RZECZ ROZWOJU WROCŁAWIA, PRZYJACIEL TMW. ZDOBYWCA „LAURU WROCŁAWIA” W 2016 R.</a:t>
            </a:r>
            <a:endParaRPr lang="pl-PL" sz="20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A18018CE-AB23-4DFF-90F4-DB9E55F0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754" y="4541779"/>
            <a:ext cx="2046732" cy="1783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DA09E6B4-A2E6-42B3-A444-581A48614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22" y="4572204"/>
            <a:ext cx="3172917" cy="1783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xmlns="" id="{FCAE6856-4703-4976-8FB9-86209C81DF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779896" y="1939450"/>
            <a:ext cx="2644814" cy="33563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01951066"/>
      </p:ext>
    </p:extLst>
  </p:cSld>
  <p:clrMapOvr>
    <a:masterClrMapping/>
  </p:clrMapOvr>
  <p:transition spd="slow" advClick="0" advTm="15000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A1349D6-F3B5-4405-8C71-3C63DE12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2008</a:t>
            </a: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C79B3969-A94E-430C-8956-BF2E7D9849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300" y="1920453"/>
            <a:ext cx="2769582" cy="33338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F6E9E25A-FB6D-4099-A8AB-940FC786B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5940" y="1923577"/>
            <a:ext cx="4396339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ANDRZEJ KONARSKI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55366E1E-2CC7-4679-AE3C-75F3D8C28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5940" y="3140870"/>
            <a:ext cx="5299541" cy="2434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ZASŁUŻONY DZIAŁACZ TMW. ORGANIZATOR ŻYCIA TURYSTYCZNEGO WROCŁAWIA. POMYSŁODAWCA  I ORGANIZATOR „WSZECHNICY WIEDZY O WROCŁAWIU”. AUTOR CYKLU KSIĄŻEK „ZAGADKI WROCŁAWIA”. WIELOLETNI CZŁONEK ZARZĄDU I PREZYDIUM TMW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WICEPREZES TMW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</a:t>
            </a:r>
            <a:r>
              <a:rPr lang="pl-PL" sz="20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2012 R. LAUREAT „LAURU WROCŁAWIA”.</a:t>
            </a:r>
            <a:endParaRPr lang="pl-PL" sz="2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967DC18-9708-413D-BFA8-9F21CB590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78" y="4498134"/>
            <a:ext cx="2506400" cy="18023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BD8B8E7-0F43-4EC0-ABDD-D6A1CA6F4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334" y="2211708"/>
            <a:ext cx="1666687" cy="24345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98821230"/>
      </p:ext>
    </p:extLst>
  </p:cSld>
  <p:clrMapOvr>
    <a:masterClrMapping/>
  </p:clrMapOvr>
  <p:transition spd="slow" advClick="0" advTm="15000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9265E6-6A79-47B0-A691-8CF3F31D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2012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E908DAE-B1E9-4D3E-85A3-3EF8EF9DB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1248" y="5615830"/>
            <a:ext cx="4396338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WOJCIECH GRYCZYŃSKI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130FE8C-2CB2-4330-8577-82BEC2A91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1" y="2179126"/>
            <a:ext cx="5710117" cy="185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NŻYNIER, ZASŁUŻONY DZIAŁACZ TMW. URODZONY WE WROCŁAWIU W 1945 R. WIELOLETNI CZŁONEK ZARZĄDU I PREZYDIUM TMW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WIELOLETNI WICEPREZES, A W LATACH 1991-1995 I 1999-2013 PREZES TMW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OD 2013 R. HONOROWY PREZES TMW.</a:t>
            </a:r>
            <a:endParaRPr lang="pl-PL" sz="20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8096AD12-DD38-4E7A-97C0-4558F5B8B81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61248" y="2036977"/>
            <a:ext cx="2572693" cy="31390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83DE483-4FDD-4462-A01B-1DE61B5E5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981" y="4528731"/>
            <a:ext cx="1519670" cy="1857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83588047-E0F6-4201-BC03-BB9B623CF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75" y="4547907"/>
            <a:ext cx="2895600" cy="1857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0960762A-5214-47A9-AB58-5413A3F75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331" y="2061372"/>
            <a:ext cx="2039558" cy="31146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13796316"/>
      </p:ext>
    </p:extLst>
  </p:cSld>
  <p:clrMapOvr>
    <a:masterClrMapping/>
  </p:clrMapOvr>
  <p:transition spd="slow" advClick="0" advTm="1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50CC2FC-2EE9-4DE8-A79D-37B04210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94" y="209202"/>
            <a:ext cx="9404723" cy="1195528"/>
          </a:xfrm>
        </p:spPr>
        <p:txBody>
          <a:bodyPr/>
          <a:lstStyle/>
          <a:p>
            <a:r>
              <a:rPr lang="pl-PL" sz="36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Pierwsi Honorowi Członkowie TMW, 1966</a:t>
            </a:r>
            <a:endParaRPr lang="pl-PL" sz="36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7C8798D1-0D41-4192-9544-9FFEC4E41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04394" y="1595336"/>
            <a:ext cx="6798386" cy="988743"/>
          </a:xfrm>
        </p:spPr>
        <p:txBody>
          <a:bodyPr/>
          <a:lstStyle/>
          <a:p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PROF. DR </a:t>
            </a:r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STANISŁAW KULCZYŃSKI </a:t>
            </a:r>
            <a:b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(1895-1975)</a:t>
            </a:r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endParaRPr lang="pl-PL" sz="2800" dirty="0">
              <a:latin typeface="Arial Narrow" panose="020B0606020202030204" pitchFamily="34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939E731B-E844-4590-9CE9-02CA4C7499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04393" y="2584079"/>
            <a:ext cx="6798385" cy="3615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BOTANIK. DZIAŁACZ SPOŁECZNY. </a:t>
            </a:r>
            <a:r>
              <a:rPr lang="pl-PL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PIONIER. DO WROCŁAWIA PRZYBYŁ 10 MAJA 1945 R. NA CZELE GRUPY NAUKOWO-KULTURALNEJ. </a:t>
            </a:r>
            <a:r>
              <a:rPr lang="pl-PL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ORGANIZATOR WROCŁAWSKIEGO ŻYCIA NAUKOWEGO W POWOJENNYM WROCŁAWIU, PEŁNOMOCNIK MINISTRA OŚWIATY DS. RATOWANIA MAJĄTKU SZKÓŁ WYŻSZYCH ORAZ INSTYTUCJI NAUKOWYCH, BIBLIOTEK M.IN. OSSOLINEUM, ORGANIZATOR I PIERWSZY REKTOR UNIWERSYTETU I POLITECHNIKI WROCŁAWSKIEJ</a:t>
            </a:r>
            <a:r>
              <a:rPr lang="pl-PL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OD 2018 R. </a:t>
            </a:r>
            <a:r>
              <a:rPr lang="pl-PL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HONOROWY OBYWATEL WROCŁAWIA. OD 1982 R.  JEGO </a:t>
            </a:r>
            <a:r>
              <a:rPr lang="pl-PL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IMIĘ NOSI </a:t>
            </a:r>
            <a:r>
              <a:rPr lang="pl-PL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BULWAR NA WYSPIE PIASKOWEJ, A OD 1986 R. JEST PATRONEM SP 17. </a:t>
            </a:r>
          </a:p>
          <a:p>
            <a:pPr marL="0" indent="0">
              <a:buNone/>
            </a:pPr>
            <a:endParaRPr lang="pl-PL" sz="18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4E5707FF-F749-4CF4-B156-84621CC36A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881" y="1837674"/>
            <a:ext cx="3025349" cy="44344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818476490"/>
      </p:ext>
    </p:extLst>
  </p:cSld>
  <p:clrMapOvr>
    <a:masterClrMapping/>
  </p:clrMapOvr>
  <p:transition spd="slow" advClick="0" advTm="15000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AD5CA40-BE00-4B00-973A-2F719B65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2012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BFC5747-05BF-4DC3-922E-1F5AE265F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1956" y="2296289"/>
            <a:ext cx="5414466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WALDEMAR WĄSICKI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7D846D3F-33D6-422A-8875-8B7EE77E78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1956" y="3726964"/>
            <a:ext cx="5917911" cy="1234109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PIONIER WROCŁAWIA. DZIAŁACZ SEKCJI PIONIERÓW. TYTUŁ OTRZYMAŁ „ZA ZAANGAŻOWANIE W ODBUDOWĘ WROCŁAWIA”. WIELOLETNI CZŁONEK ZARZĄDU TMW.</a:t>
            </a:r>
            <a:endParaRPr lang="pl-PL" sz="2000" dirty="0"/>
          </a:p>
          <a:p>
            <a:endParaRPr lang="pl-PL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xmlns="" id="{881CCAF4-8CD4-4A6C-BD00-0E0FEA766E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7576" y="2005995"/>
            <a:ext cx="3190244" cy="423467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32041946"/>
      </p:ext>
    </p:extLst>
  </p:cSld>
  <p:clrMapOvr>
    <a:masterClrMapping/>
  </p:clrMapOvr>
  <p:transition spd="slow" advClick="0" advTm="15000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AAC957C-A2DB-418E-BF6E-6DFC190BD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2012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C9E4E58-BBB0-493E-ABAD-A5B1A9FBF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2352993"/>
            <a:ext cx="5668782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KRYSTYNA  KRÓL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-</a:t>
            </a:r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HALUSZKA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BCCD39B-86EE-444F-AF68-A4C4B9D4A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1" y="3653852"/>
            <a:ext cx="6808034" cy="11092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WIĘZIEŃ (JAKO DWULETNIE DZIECKO) OBOZÓW PRACY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 FESTUNG BRESLAU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DZIAŁACZKA SPOŁECZNA, ZAANGAŻOWANA W PRACĘ KLUBU LUDZI ZE ZNAKIEM „P”. </a:t>
            </a:r>
            <a:endParaRPr lang="pl-PL" sz="20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17E6353A-A6AE-483B-AC33-F07A87CD9718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925" y="1986198"/>
            <a:ext cx="3111444" cy="41965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65226341"/>
      </p:ext>
    </p:extLst>
  </p:cSld>
  <p:clrMapOvr>
    <a:masterClrMapping/>
  </p:clrMapOvr>
  <p:transition spd="slow" advClick="0" advTm="15000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D32459F-13A1-42EF-A7F1-8F35CD83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2012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255453C-5CDB-45C3-A288-FE3376546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1914526"/>
            <a:ext cx="4041897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LEOKADIA WIECZOREK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43A4F0F-E0A2-4BFB-A8D2-A0779865B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561" y="2746317"/>
            <a:ext cx="4831075" cy="3151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WIĘŹNIARKA OBOZÓW HITLEROWSKICH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DŁUGOLETNIA DZIAŁACZKA TMW. CZŁONKINI KLUBU LUDZI ZE ZNAKIEM „P”. PIONIERKA WROCŁAWIA. PREZESKA  OKRĘGU DOLNOŚLĄSKIEGO STOWARZYSZENIA POLAKÓW REPRESJONOWANYCH PRZEZ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III RZESZĘ. ODZNACZONA „</a:t>
            </a:r>
            <a:r>
              <a:rPr lang="pl-PL" sz="2000" dirty="0">
                <a:effectLst/>
                <a:latin typeface="Arial Narrow" panose="020B0606020202030204" pitchFamily="34" charset="0"/>
                <a:ea typeface="Thorndale"/>
                <a:cs typeface="Liberation Sans" panose="020B0604020202020204" pitchFamily="34" charset="0"/>
              </a:rPr>
              <a:t>MEDALEM „MERITO DE WRATISLAVIA – ZASŁUŻONY </a:t>
            </a:r>
            <a:br>
              <a:rPr lang="pl-PL" sz="2000" dirty="0">
                <a:effectLst/>
                <a:latin typeface="Arial Narrow" panose="020B0606020202030204" pitchFamily="34" charset="0"/>
                <a:ea typeface="Thorndale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horndale"/>
                <a:cs typeface="Liberation Sans" panose="020B0604020202020204" pitchFamily="34" charset="0"/>
              </a:rPr>
              <a:t>DLA WROCŁAWIA” (2018) ORAZ DIAMENTEM WROCŁAWIA (2019)</a:t>
            </a:r>
            <a:r>
              <a:rPr lang="pl-PL" sz="2000" dirty="0">
                <a:latin typeface="Arial Narrow" panose="020B0606020202030204" pitchFamily="34" charset="0"/>
                <a:ea typeface="Thorndale"/>
                <a:cs typeface="Liberation Sans" panose="020B0604020202020204" pitchFamily="34" charset="0"/>
              </a:rPr>
              <a:t>.</a:t>
            </a:r>
            <a:endParaRPr lang="pl-PL" sz="2000" dirty="0"/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xmlns="" id="{3194AFC7-CDC6-4D63-8A59-7F21D93C161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503995" y="1962558"/>
            <a:ext cx="3441510" cy="2704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FB346ADE-53B2-4B6D-9F31-F4FE76C32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636" y="3704590"/>
            <a:ext cx="2381250" cy="2600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2495730"/>
      </p:ext>
    </p:extLst>
  </p:cSld>
  <p:clrMapOvr>
    <a:masterClrMapping/>
  </p:clrMapOvr>
  <p:transition spd="slow" advClick="0" advTm="15000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4200722-50A7-4D90-81F2-27BD5C159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2018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16FCBC3A-D75C-4510-943F-E8465D494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88446" y="2036649"/>
            <a:ext cx="4396339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RAFAŁ DUTKIEWICZ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F4FD250A-2F98-48E3-822D-0A69BFEB60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88446" y="3020517"/>
            <a:ext cx="5550606" cy="28218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DZIAŁACZ PODZIEMNEJ „SOLIDARNOŚCI”. W 1989 R. SEKRETARZ, A W 1990 R. PRZEWODNICZĄCY KOMITETU OBYWATELSKIEGO WE WROCŁAWIU. PREZYDENT WROCŁAWIA W LATACH 2002-2018. ODZNACZONY KRZYŻEM KOMANDORSKIM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OFICERSKIM ORDERU ODRODZENIA POLSKI, ORDEREM ZASŁUGI REPUBLIKI FEDERALNEJ NIEMIEC. KAWALER ORDERU FRANCUSKIEJ LEGII HONOROWEJ.</a:t>
            </a:r>
            <a:endParaRPr lang="pl-PL" sz="20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DD9A3761-43E6-4D9A-ACFF-4E94B613BB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6997" y="2036649"/>
            <a:ext cx="3555121" cy="42637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966670947"/>
      </p:ext>
    </p:extLst>
  </p:cSld>
  <p:clrMapOvr>
    <a:masterClrMapping/>
  </p:clrMapOvr>
  <p:transition spd="slow" advClick="0" advTm="15000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E39F3D-F392-4BE2-A639-F54138C8A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2018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FA5F380-C415-4C01-B642-FDC3130B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870" y="2101120"/>
            <a:ext cx="4396338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ADAM GREHL</a:t>
            </a:r>
            <a:r>
              <a:rPr lang="pl-PL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ACB1D86-4835-4675-9F5C-8A55040BB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870" y="3132619"/>
            <a:ext cx="5282498" cy="2471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PRAWNIK. W LATACH 1990-2002 RADNY RADY MIEJSKIEJ WROCŁAWIA. WICEPREZYDENT WROCŁAWIA W LATACH 1990-1998 I 2002-2018. WSPÓŁAUTOR SUKCESÓW WROCŁAWSKIEJ ARCHITEKTURY, REWITALIZACJI I KONSERWACJI ZABYTKÓW. INICJATOR ODTWORZENIA POMNIKA „DIANY”. PRZYJACIEL TMW.</a:t>
            </a:r>
            <a:endParaRPr lang="pl-PL" sz="20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7325DB79-FEBE-4758-8F35-5F5041493D0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28896" y="2054901"/>
            <a:ext cx="4059830" cy="38879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432453904"/>
      </p:ext>
    </p:extLst>
  </p:cSld>
  <p:clrMapOvr>
    <a:masterClrMapping/>
  </p:clrMapOvr>
  <p:transition spd="slow" advClick="0" advTm="15000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9186DA0-38AC-49A0-857B-6D2FBE2F2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2018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4B127FD2-944B-4472-B7F6-10EB432DF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8472" y="2124822"/>
            <a:ext cx="4396338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JACEK OSSOWSKI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447BD63A-FC91-4813-AF64-8E65AC80C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48472" y="3234128"/>
            <a:ext cx="5513178" cy="2297096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DOKTOR NAUK TECHNICZNYCH, HYDROGEOLOG. WYKŁADOWCA NA POLITECHNICE WROCŁAWSKIEJ, RADNY RADY MIEJSKIEJ WROCŁAWIA W LATACH 2002-2018. WICEPRZEWODNICZĄCY RADY MIEJSKIEJ W KADENCJI 2002-2006, A OD 2009 R.</a:t>
            </a:r>
            <a:b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DO 2018 R. PRZEWODNICZĄCY RADY. SYMPATYK TMW.    </a:t>
            </a:r>
            <a:endParaRPr lang="pl-P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Symbol zastępczy zawartości 6">
            <a:extLst>
              <a:ext uri="{FF2B5EF4-FFF2-40B4-BE49-F238E27FC236}">
                <a16:creationId xmlns:a16="http://schemas.microsoft.com/office/drawing/2014/main" xmlns="" id="{0AAB993C-95B0-48F4-8BEA-B5121A0D66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4419" y="1950526"/>
            <a:ext cx="3372787" cy="441877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77209996"/>
      </p:ext>
    </p:extLst>
  </p:cSld>
  <p:clrMapOvr>
    <a:masterClrMapping/>
  </p:clrMapOvr>
  <p:transition spd="slow" advClick="0" advTm="15000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079244-AE2D-4D47-BBCC-07B33450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2018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24B0B0D4-CC54-4D82-A969-56399A900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33679" y="2612929"/>
            <a:ext cx="4396339" cy="576262"/>
          </a:xfrm>
        </p:spPr>
        <p:txBody>
          <a:bodyPr/>
          <a:lstStyle/>
          <a:p>
            <a:r>
              <a:rPr lang="pl-PL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PIOTR SZYMKÓW</a:t>
            </a:r>
            <a:endParaRPr lang="pl-PL" sz="28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44A4D06D-0685-4247-A199-F88B79CEE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33679" y="3956940"/>
            <a:ext cx="5759239" cy="1047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DŁUGOLETNI DZIAŁACZ TMW, KTÓRY PRZYCZYNIŁ SIĘ DO ROZWOJU I DOBRA TOWARZYSTWA. OD 2001 R. DORADCA I KSIĘGOWY TMW.</a:t>
            </a:r>
            <a:endParaRPr lang="pl-PL" sz="2000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C917032C-F7C4-48C7-B538-8FA83E58B4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4235" y="2059753"/>
            <a:ext cx="3102996" cy="42647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24503758"/>
      </p:ext>
    </p:extLst>
  </p:cSld>
  <p:clrMapOvr>
    <a:masterClrMapping/>
  </p:clrMapOvr>
  <p:transition spd="slow" advClick="0" advTm="15000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E9AC9F-DF2B-400B-A048-72C06357F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2018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AFBA0FF-369D-4EB6-8241-5A600835C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1903227"/>
            <a:ext cx="4045811" cy="576262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ANNA NAWARA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DEA09DD-4B98-429A-B4EF-BEE275F66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1" y="3105731"/>
            <a:ext cx="4255672" cy="2457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DŁUGOLETNIA DZIAŁACZKA TMW, PRZEWODNICZĄCA KOMISJI INICJATYW SPOŁECZNO-KULTURALNYCH, INICJATORKA WIELU DZIAŁAŃ ZEWNĘTRZNYCH I WEWNĘTRZNYCH TOWARZYSTWA. OD 2003 R. KIEROWNICZKA BIURA TMW.</a:t>
            </a:r>
            <a:endParaRPr lang="pl-PL" sz="2000" dirty="0"/>
          </a:p>
        </p:txBody>
      </p:sp>
      <p:pic>
        <p:nvPicPr>
          <p:cNvPr id="7" name="Symbol zastępczy zawartości 9">
            <a:extLst>
              <a:ext uri="{FF2B5EF4-FFF2-40B4-BE49-F238E27FC236}">
                <a16:creationId xmlns:a16="http://schemas.microsoft.com/office/drawing/2014/main" xmlns="" id="{726F2AD4-E073-4A79-978B-027948E61D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91677" y="1831431"/>
            <a:ext cx="3293047" cy="4438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C9DC39A-CFCC-4AEF-BB2D-8B8E23A68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228" y="1853248"/>
            <a:ext cx="1227633" cy="42777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56394123"/>
      </p:ext>
    </p:extLst>
  </p:cSld>
  <p:clrMapOvr>
    <a:masterClrMapping/>
  </p:clrMapOvr>
  <p:transition spd="slow" advClick="0" advTm="15000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9D9DCCF-BD1E-48D0-8FFA-DA70CBE4A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77" y="3960415"/>
            <a:ext cx="9404723" cy="1400530"/>
          </a:xfrm>
        </p:spPr>
        <p:txBody>
          <a:bodyPr/>
          <a:lstStyle/>
          <a:p>
            <a:pPr algn="ctr"/>
            <a:r>
              <a:rPr lang="pl-PL" dirty="0">
                <a:latin typeface="Arial Narrow" panose="020B0606020202030204" pitchFamily="34" charset="0"/>
              </a:rPr>
              <a:t>Projekt dofinansowany</a:t>
            </a:r>
            <a:br>
              <a:rPr lang="pl-PL" dirty="0">
                <a:latin typeface="Arial Narrow" panose="020B0606020202030204" pitchFamily="34" charset="0"/>
              </a:rPr>
            </a:br>
            <a:r>
              <a:rPr lang="pl-PL" dirty="0">
                <a:latin typeface="Arial Narrow" panose="020B0606020202030204" pitchFamily="34" charset="0"/>
              </a:rPr>
              <a:t> przez Urząd Miejski Wrocławia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5E0C61F-591A-4FB5-BA05-3C1E8FB9E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234" y="5586593"/>
            <a:ext cx="3997649" cy="3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41014"/>
      </p:ext>
    </p:extLst>
  </p:cSld>
  <p:clrMapOvr>
    <a:masterClrMapping/>
  </p:clrMapOvr>
  <p:transition spd="slow" advClick="0" advTm="1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44BBCDE-C419-486B-BDC0-72C74B0EB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1967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8534782-89BB-4FFD-80A0-1C9936901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15" y="1594790"/>
            <a:ext cx="7463912" cy="585811"/>
          </a:xfrm>
        </p:spPr>
        <p:txBody>
          <a:bodyPr/>
          <a:lstStyle/>
          <a:p>
            <a:r>
              <a:rPr lang="pl-PL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PROF. DR BOLESŁAW IWASZKIEWICZ</a:t>
            </a:r>
            <a:r>
              <a:rPr lang="pl-PL" sz="28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(1902-1983) </a:t>
            </a:r>
            <a:endParaRPr lang="pl-PL" sz="2800" dirty="0">
              <a:latin typeface="Arial Narrow" panose="020B0606020202030204" pitchFamily="34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D6A798DE-B200-49A7-92C4-F08D988A1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04863" y="2995320"/>
            <a:ext cx="7242887" cy="2775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MATEMATYK. PIONIER WROCŁAWIA. ORGANIZATOR POLSKIEGO SZKOLNICTWA ŚREDNIEGO NA DOLNYM ŚLĄSKU. WSPÓŁORGANIZATOR OLIMPIADY MATEMATYCZNEJ, REDAKTOR CZASOPISMA METODYCZNEGO „MATEMATYKA”. PROFESOR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</a:t>
            </a:r>
            <a:r>
              <a:rPr lang="pl-PL" sz="2000" u="none" strike="noStrike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PROREKTOR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(1954–1957) POLITECHNIKI WROCŁAWSKIEJ. DZIAŁACZ POLITYCZNY I SPOŁECZNY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. </a:t>
            </a: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POSEŁ NA SEJM (1961–1972). PRZEWODNICZĄCY PREZYDIUM RADY NARODOWEJ MIASTA WROCŁAWIA W LATACH 1958-1969. DZIAŁACZ TMW.</a:t>
            </a: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dirty="0"/>
          </a:p>
        </p:txBody>
      </p:sp>
      <p:pic>
        <p:nvPicPr>
          <p:cNvPr id="7" name="Picture 2" descr="C:\Users\Basia\Desktop\Bolesław Iwaszkiewicz.jpg">
            <a:extLst>
              <a:ext uri="{FF2B5EF4-FFF2-40B4-BE49-F238E27FC236}">
                <a16:creationId xmlns:a16="http://schemas.microsoft.com/office/drawing/2014/main" xmlns="" id="{EE438B26-D337-4C47-8A2A-3B66EDC8882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8615" y="2507955"/>
            <a:ext cx="2806074" cy="38973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75250345"/>
      </p:ext>
    </p:extLst>
  </p:cSld>
  <p:clrMapOvr>
    <a:masterClrMapping/>
  </p:clrMapOvr>
  <p:transition spd="slow" advClick="0" advTm="1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3344E0-0F2D-4101-8B25-39C390884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atin typeface="Arial Narrow" panose="020B060602020203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Honorowi Członkowie TMW, 1978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DF26CDAA-D857-42C4-B754-17F65B09B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36867" y="1741682"/>
            <a:ext cx="6726463" cy="589721"/>
          </a:xfrm>
        </p:spPr>
        <p:txBody>
          <a:bodyPr/>
          <a:lstStyle/>
          <a:p>
            <a:r>
              <a:rPr lang="pl-PL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DR BERNARD WOODROW JANUSZEWSKI</a:t>
            </a:r>
            <a: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 (1919-1994) </a:t>
            </a: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E87DC310-57CB-478B-94D9-1C71F8C75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83824" y="2970262"/>
            <a:ext cx="5374576" cy="2876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HISTORYK LITERATURY, PUBLICYSTA. DZIAŁACZ SPOŁECZNY, ZAŁOŻYCIEL TMW. WIELOLETNI WICEPREZES TMW. W ROKU 1974 WYBRANY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NA PREZESA TMW – NOMINACJA NIE UZYSKAŁA AKCEPTACJI ÓWCZESNYCH WŁADZ. AUTOR WIELU ARTYKUŁÓW W „KALENDARZU WROCŁAWSKIM” 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KILKU KSIĄŻEK POŚWIĘCONYCH TRADYCJI </a:t>
            </a:r>
            <a:b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</a:br>
            <a:r>
              <a:rPr lang="pl-PL" sz="2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Liberation Sans" panose="020B0604020202020204" pitchFamily="34" charset="0"/>
              </a:rPr>
              <a:t>I KULTURZE WROCŁAWIA.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Januszewski Bernard Woodrow - Wojciech Cybulski. Działalność polityczna,  pedagogiczna i naukowa. /Monografie śląskie/. Antykwariat im. J.K.  Żupańskiego - Poznań">
            <a:extLst>
              <a:ext uri="{FF2B5EF4-FFF2-40B4-BE49-F238E27FC236}">
                <a16:creationId xmlns:a16="http://schemas.microsoft.com/office/drawing/2014/main" xmlns="" id="{11AEB519-BE26-49F2-BC69-BE87599C28B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68" y="2536722"/>
            <a:ext cx="1400175" cy="198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BFD317F8-4242-4706-BF06-5C36AF667620}"/>
              </a:ext>
            </a:extLst>
          </p:cNvPr>
          <p:cNvSpPr txBox="1"/>
          <p:nvPr/>
        </p:nvSpPr>
        <p:spPr>
          <a:xfrm>
            <a:off x="3339548" y="4532243"/>
            <a:ext cx="1497495" cy="200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3" name="Obraz 12" descr="Ludzka komedia czy boska tragedia (1989 edition) | Open Library">
            <a:extLst>
              <a:ext uri="{FF2B5EF4-FFF2-40B4-BE49-F238E27FC236}">
                <a16:creationId xmlns:a16="http://schemas.microsoft.com/office/drawing/2014/main" xmlns="" id="{66111FB1-9268-42F6-8541-874E5E22FA2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24" y="3537082"/>
            <a:ext cx="1219200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FC3998BD-F993-479C-96F4-9315A039B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868" y="4800960"/>
            <a:ext cx="1219201" cy="187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Symbol zastępczy zawartości 6">
            <a:extLst>
              <a:ext uri="{FF2B5EF4-FFF2-40B4-BE49-F238E27FC236}">
                <a16:creationId xmlns:a16="http://schemas.microsoft.com/office/drawing/2014/main" xmlns="" id="{F8FC5444-E5F5-4FD3-95FF-589806D2F5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9509" y="2154188"/>
            <a:ext cx="2729191" cy="36769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03018261"/>
      </p:ext>
    </p:extLst>
  </p:cSld>
  <p:clrMapOvr>
    <a:masterClrMapping/>
  </p:clrMapOvr>
  <p:transition spd="slow" advClick="0" advTm="15000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3628</TotalTime>
  <Words>3153</Words>
  <Application>Microsoft Office PowerPoint</Application>
  <PresentationFormat>Panoramiczny</PresentationFormat>
  <Paragraphs>277</Paragraphs>
  <Slides>78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78</vt:i4>
      </vt:variant>
    </vt:vector>
  </HeadingPairs>
  <TitlesOfParts>
    <vt:vector size="89" baseType="lpstr">
      <vt:lpstr>Algerian</vt:lpstr>
      <vt:lpstr>Arial</vt:lpstr>
      <vt:lpstr>Arial Narrow</vt:lpstr>
      <vt:lpstr>Calibri</vt:lpstr>
      <vt:lpstr>Century Gothic</vt:lpstr>
      <vt:lpstr>Century Schoolbook</vt:lpstr>
      <vt:lpstr>Liberation Sans</vt:lpstr>
      <vt:lpstr>Thorndale</vt:lpstr>
      <vt:lpstr>Times New Roman</vt:lpstr>
      <vt:lpstr>Wingdings 3</vt:lpstr>
      <vt:lpstr>Jon</vt:lpstr>
      <vt:lpstr>Honorowi Członkowie Towarzystwa Miłośników Wrocławia</vt:lpstr>
      <vt:lpstr>TYTUŁ HONOROWEGO CZŁONKA TMW,  to najwyższe wyróżnienie przyznawane od 1966 r.  przez Walne Zebranie Towarzystwa.    </vt:lpstr>
      <vt:lpstr>Pierwsze wyróżnienia zostały przyznane w dziesięciolecie powstania TMW, tj.: w 1966 r. Otrzymało je wówczas 5 osób. </vt:lpstr>
      <vt:lpstr>Pierwsi Honorowi Członkowie TMW, 1966</vt:lpstr>
      <vt:lpstr>Pierwsi Honorowi Członkowie TMW, 1966</vt:lpstr>
      <vt:lpstr>Pierwsi Honorowi Członkowie TMW, 1966</vt:lpstr>
      <vt:lpstr>Pierwsi Honorowi Członkowie TMW, 1966</vt:lpstr>
      <vt:lpstr>Honorowi Członkowie TMW, 1967</vt:lpstr>
      <vt:lpstr>Honorowi Członkowie TMW, 1978</vt:lpstr>
      <vt:lpstr>Honorowi Członkowie TMW, 1978</vt:lpstr>
      <vt:lpstr>Honorowi Członkowie TMW, 1978</vt:lpstr>
      <vt:lpstr>Honorowi Członkowie TMW, 1978</vt:lpstr>
      <vt:lpstr>Honorowi Członkowie TMW, 1978</vt:lpstr>
      <vt:lpstr>Honorowi Członkowie TMW, 1978</vt:lpstr>
      <vt:lpstr>Honorowi Członkowie TMW, 1982</vt:lpstr>
      <vt:lpstr>Honorowi Członkowie TMW, 1982</vt:lpstr>
      <vt:lpstr>Honorowi Członkowie TMW, 1982</vt:lpstr>
      <vt:lpstr>Honorowi Członkowie TMW, 1982</vt:lpstr>
      <vt:lpstr>Honorowi Członkowie TMW, 1982</vt:lpstr>
      <vt:lpstr>Honorowi Członkowie TMW, 1982</vt:lpstr>
      <vt:lpstr>Honorowi Członkowie TMW, 1982</vt:lpstr>
      <vt:lpstr>Honorowi Członkowie TMW, 1982</vt:lpstr>
      <vt:lpstr>Honorowi Członkowie TMW, 1982</vt:lpstr>
      <vt:lpstr>Honorowi Członkowie TMW, 1987</vt:lpstr>
      <vt:lpstr>Honorowi Członkowie TMW, 1987</vt:lpstr>
      <vt:lpstr>Honorowi Członkowie TMW, 1987</vt:lpstr>
      <vt:lpstr>Honorowi Członkowie TMW, 1987</vt:lpstr>
      <vt:lpstr>Honorowi Członkowie TMW, 1987  </vt:lpstr>
      <vt:lpstr>Honorowi Członkowie TMW, 1991</vt:lpstr>
      <vt:lpstr>Honorowi Członkowie TMW, 1991</vt:lpstr>
      <vt:lpstr>Honorowi Członkowie TMW, 1991</vt:lpstr>
      <vt:lpstr>Honorowi Członkowie TMW, 1991</vt:lpstr>
      <vt:lpstr>Honorowi Członkowie TMW, 1991</vt:lpstr>
      <vt:lpstr>Honorowi Członkowie TMW, 1991</vt:lpstr>
      <vt:lpstr>Honorowi Członkowie TMW, 1995</vt:lpstr>
      <vt:lpstr>Honorowi Członkowie TMW, 1995</vt:lpstr>
      <vt:lpstr>Honorowi Członkowie TMW, 1995</vt:lpstr>
      <vt:lpstr>Honorowi Członkowie TMW, 1995</vt:lpstr>
      <vt:lpstr>Honorowi Członkowie TMW, 1995</vt:lpstr>
      <vt:lpstr>Honorowi Członkowie TMW, 1995</vt:lpstr>
      <vt:lpstr>Honorowi Członkowie TMW, 1995</vt:lpstr>
      <vt:lpstr>Honorowi Członkowie TMW, 1999</vt:lpstr>
      <vt:lpstr>Honorowi Członkowie TMW, 1999</vt:lpstr>
      <vt:lpstr>Honorowi Członkowie TMW, 1999</vt:lpstr>
      <vt:lpstr>Honorowi Członkowie TMW, 1999</vt:lpstr>
      <vt:lpstr>Honorowi Członkowie TMW, 1999</vt:lpstr>
      <vt:lpstr>Honorowi Członkowie TMW, 1999</vt:lpstr>
      <vt:lpstr>Honorowi Członkowie TMW, 1999</vt:lpstr>
      <vt:lpstr>Honorowi Członkowie TMW, 1999</vt:lpstr>
      <vt:lpstr>Honorowi Członkowie TMW, 1999</vt:lpstr>
      <vt:lpstr>Honorowi Członkowie TMW, 1999</vt:lpstr>
      <vt:lpstr>Honorowi Członkowie TMW, 1999</vt:lpstr>
      <vt:lpstr>Honorowi Członkowie TMW, 1999</vt:lpstr>
      <vt:lpstr>Honorowi Członkowie TMW, 1999</vt:lpstr>
      <vt:lpstr>Honorowi Członkowie TMW, 2003</vt:lpstr>
      <vt:lpstr>Honorowi Członkowie TMW, 2003</vt:lpstr>
      <vt:lpstr>Honorowi Członkowie TMW, 2003</vt:lpstr>
      <vt:lpstr>Honorowi Członkowie TMW, 2003</vt:lpstr>
      <vt:lpstr>Honorowi Członkowie TMW, 2003</vt:lpstr>
      <vt:lpstr>Honorowi Członkowie TMW, 2003</vt:lpstr>
      <vt:lpstr>Honorowi Członkowie TMW, 2003</vt:lpstr>
      <vt:lpstr>Honorowi Członkowie TMW, 2008</vt:lpstr>
      <vt:lpstr>Honorowi Członkowie TMW, 2008</vt:lpstr>
      <vt:lpstr>Honorowi Członkowie TMW, 2008</vt:lpstr>
      <vt:lpstr>Honorowi Członkowie TMW, 2008</vt:lpstr>
      <vt:lpstr>Honorowi Członkowie TMW, 2008</vt:lpstr>
      <vt:lpstr>Honorowi Członkowie TMW, 2008</vt:lpstr>
      <vt:lpstr>Honorowi Członkowie TMW, 2008</vt:lpstr>
      <vt:lpstr>Honorowi Członkowie TMW, 2012</vt:lpstr>
      <vt:lpstr>Honorowi Członkowie TMW, 2012</vt:lpstr>
      <vt:lpstr>Honorowi Członkowie TMW, 2012</vt:lpstr>
      <vt:lpstr>Honorowi Członkowie TMW, 2012</vt:lpstr>
      <vt:lpstr>Honorowi Członkowie TMW, 2018</vt:lpstr>
      <vt:lpstr>Honorowi Członkowie TMW, 2018</vt:lpstr>
      <vt:lpstr>Honorowi Członkowie TMW, 2018</vt:lpstr>
      <vt:lpstr>Honorowi Członkowie TMW, 2018</vt:lpstr>
      <vt:lpstr>Honorowi Członkowie TMW, 2018</vt:lpstr>
      <vt:lpstr>Projekt dofinansowany  przez Urząd Miejski Wrocławia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Barbara Wołek</dc:creator>
  <cp:lastModifiedBy>Samsung</cp:lastModifiedBy>
  <cp:revision>278</cp:revision>
  <dcterms:created xsi:type="dcterms:W3CDTF">2020-11-25T20:42:03Z</dcterms:created>
  <dcterms:modified xsi:type="dcterms:W3CDTF">2021-01-04T16:59:40Z</dcterms:modified>
</cp:coreProperties>
</file>