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3" r:id="rId1"/>
  </p:sldMasterIdLst>
  <p:notesMasterIdLst>
    <p:notesMasterId r:id="rId84"/>
  </p:notesMasterIdLst>
  <p:sldIdLst>
    <p:sldId id="256" r:id="rId2"/>
    <p:sldId id="333" r:id="rId3"/>
    <p:sldId id="334" r:id="rId4"/>
    <p:sldId id="335" r:id="rId5"/>
    <p:sldId id="263" r:id="rId6"/>
    <p:sldId id="267" r:id="rId7"/>
    <p:sldId id="339" r:id="rId8"/>
    <p:sldId id="338" r:id="rId9"/>
    <p:sldId id="337" r:id="rId10"/>
    <p:sldId id="340" r:id="rId11"/>
    <p:sldId id="357" r:id="rId12"/>
    <p:sldId id="358" r:id="rId13"/>
    <p:sldId id="359" r:id="rId14"/>
    <p:sldId id="360" r:id="rId15"/>
    <p:sldId id="282" r:id="rId16"/>
    <p:sldId id="352" r:id="rId17"/>
    <p:sldId id="413" r:id="rId18"/>
    <p:sldId id="341" r:id="rId19"/>
    <p:sldId id="342" r:id="rId20"/>
    <p:sldId id="348" r:id="rId21"/>
    <p:sldId id="350" r:id="rId22"/>
    <p:sldId id="319" r:id="rId23"/>
    <p:sldId id="361" r:id="rId24"/>
    <p:sldId id="261" r:id="rId25"/>
    <p:sldId id="353" r:id="rId26"/>
    <p:sldId id="398" r:id="rId27"/>
    <p:sldId id="362" r:id="rId28"/>
    <p:sldId id="415" r:id="rId29"/>
    <p:sldId id="363" r:id="rId30"/>
    <p:sldId id="364" r:id="rId31"/>
    <p:sldId id="356" r:id="rId32"/>
    <p:sldId id="395" r:id="rId33"/>
    <p:sldId id="365" r:id="rId34"/>
    <p:sldId id="366" r:id="rId35"/>
    <p:sldId id="367" r:id="rId36"/>
    <p:sldId id="392" r:id="rId37"/>
    <p:sldId id="394" r:id="rId38"/>
    <p:sldId id="393" r:id="rId39"/>
    <p:sldId id="391" r:id="rId40"/>
    <p:sldId id="396" r:id="rId41"/>
    <p:sldId id="390" r:id="rId42"/>
    <p:sldId id="389" r:id="rId43"/>
    <p:sldId id="420" r:id="rId44"/>
    <p:sldId id="388" r:id="rId45"/>
    <p:sldId id="387" r:id="rId46"/>
    <p:sldId id="397" r:id="rId47"/>
    <p:sldId id="386" r:id="rId48"/>
    <p:sldId id="385" r:id="rId49"/>
    <p:sldId id="421" r:id="rId50"/>
    <p:sldId id="384" r:id="rId51"/>
    <p:sldId id="414" r:id="rId52"/>
    <p:sldId id="383" r:id="rId53"/>
    <p:sldId id="380" r:id="rId54"/>
    <p:sldId id="379" r:id="rId55"/>
    <p:sldId id="378" r:id="rId56"/>
    <p:sldId id="368" r:id="rId57"/>
    <p:sldId id="377" r:id="rId58"/>
    <p:sldId id="376" r:id="rId59"/>
    <p:sldId id="417" r:id="rId60"/>
    <p:sldId id="375" r:id="rId61"/>
    <p:sldId id="374" r:id="rId62"/>
    <p:sldId id="373" r:id="rId63"/>
    <p:sldId id="419" r:id="rId64"/>
    <p:sldId id="372" r:id="rId65"/>
    <p:sldId id="371" r:id="rId66"/>
    <p:sldId id="416" r:id="rId67"/>
    <p:sldId id="370" r:id="rId68"/>
    <p:sldId id="369" r:id="rId69"/>
    <p:sldId id="405" r:id="rId70"/>
    <p:sldId id="418" r:id="rId71"/>
    <p:sldId id="404" r:id="rId72"/>
    <p:sldId id="403" r:id="rId73"/>
    <p:sldId id="402" r:id="rId74"/>
    <p:sldId id="401" r:id="rId75"/>
    <p:sldId id="424" r:id="rId76"/>
    <p:sldId id="400" r:id="rId77"/>
    <p:sldId id="406" r:id="rId78"/>
    <p:sldId id="407" r:id="rId79"/>
    <p:sldId id="408" r:id="rId80"/>
    <p:sldId id="423" r:id="rId81"/>
    <p:sldId id="425" r:id="rId82"/>
    <p:sldId id="426" r:id="rId83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428AEC76-449A-4523-B38B-41054D3486E6}">
          <p14:sldIdLst>
            <p14:sldId id="256"/>
            <p14:sldId id="333"/>
            <p14:sldId id="334"/>
            <p14:sldId id="335"/>
            <p14:sldId id="263"/>
            <p14:sldId id="267"/>
            <p14:sldId id="339"/>
            <p14:sldId id="338"/>
            <p14:sldId id="337"/>
            <p14:sldId id="340"/>
            <p14:sldId id="357"/>
            <p14:sldId id="358"/>
            <p14:sldId id="359"/>
            <p14:sldId id="360"/>
            <p14:sldId id="282"/>
            <p14:sldId id="352"/>
            <p14:sldId id="413"/>
            <p14:sldId id="341"/>
            <p14:sldId id="342"/>
            <p14:sldId id="348"/>
            <p14:sldId id="350"/>
            <p14:sldId id="319"/>
            <p14:sldId id="361"/>
            <p14:sldId id="261"/>
            <p14:sldId id="353"/>
            <p14:sldId id="398"/>
            <p14:sldId id="362"/>
            <p14:sldId id="415"/>
            <p14:sldId id="363"/>
            <p14:sldId id="364"/>
            <p14:sldId id="356"/>
            <p14:sldId id="395"/>
            <p14:sldId id="365"/>
            <p14:sldId id="366"/>
            <p14:sldId id="367"/>
            <p14:sldId id="392"/>
            <p14:sldId id="394"/>
            <p14:sldId id="393"/>
            <p14:sldId id="391"/>
            <p14:sldId id="396"/>
            <p14:sldId id="390"/>
            <p14:sldId id="389"/>
            <p14:sldId id="420"/>
            <p14:sldId id="388"/>
            <p14:sldId id="387"/>
            <p14:sldId id="397"/>
            <p14:sldId id="386"/>
            <p14:sldId id="385"/>
            <p14:sldId id="421"/>
            <p14:sldId id="384"/>
            <p14:sldId id="414"/>
            <p14:sldId id="383"/>
            <p14:sldId id="380"/>
            <p14:sldId id="379"/>
            <p14:sldId id="378"/>
            <p14:sldId id="368"/>
            <p14:sldId id="377"/>
            <p14:sldId id="376"/>
            <p14:sldId id="417"/>
            <p14:sldId id="375"/>
            <p14:sldId id="374"/>
            <p14:sldId id="373"/>
            <p14:sldId id="419"/>
            <p14:sldId id="372"/>
            <p14:sldId id="371"/>
            <p14:sldId id="416"/>
            <p14:sldId id="370"/>
            <p14:sldId id="369"/>
            <p14:sldId id="405"/>
            <p14:sldId id="418"/>
            <p14:sldId id="404"/>
            <p14:sldId id="403"/>
            <p14:sldId id="402"/>
            <p14:sldId id="401"/>
            <p14:sldId id="424"/>
            <p14:sldId id="400"/>
            <p14:sldId id="406"/>
            <p14:sldId id="407"/>
            <p14:sldId id="408"/>
            <p14:sldId id="423"/>
            <p14:sldId id="425"/>
            <p14:sldId id="4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62B"/>
    <a:srgbClr val="0A1A1C"/>
    <a:srgbClr val="1A484E"/>
    <a:srgbClr val="002060"/>
    <a:srgbClr val="0F282B"/>
    <a:srgbClr val="184248"/>
    <a:srgbClr val="1E6978"/>
    <a:srgbClr val="3FA9B7"/>
    <a:srgbClr val="51BDD3"/>
    <a:srgbClr val="E3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7" autoAdjust="0"/>
    <p:restoredTop sz="89020" autoAdjust="0"/>
  </p:normalViewPr>
  <p:slideViewPr>
    <p:cSldViewPr snapToGrid="0">
      <p:cViewPr varScale="1">
        <p:scale>
          <a:sx n="72" d="100"/>
          <a:sy n="72" d="100"/>
        </p:scale>
        <p:origin x="90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2F7DB-4CDB-423C-8A21-C405ADCD6CAC}" type="datetimeFigureOut">
              <a:rPr lang="pl-PL" smtClean="0"/>
              <a:pPr/>
              <a:t>15.08.2023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A484E-E349-43A6-A13E-41E493A58C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14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982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689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55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472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7626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75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525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4583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027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098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48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896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188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556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047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149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19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89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87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156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56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99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01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484E-E349-43A6-A13E-41E493A58C98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03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A9E7233-018A-4A2F-A12B-76585EA55DF2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99F628-AD00-4958-AC09-7942C7930AEF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547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AB3779-C8A0-43CD-906A-DDB91AFCC51E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F2D9BFF-972B-4D60-8B22-EB56AC001F28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01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AB3779-C8A0-43CD-906A-DDB91AFCC51E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F2D9BFF-972B-4D60-8B22-EB56AC001F28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279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AB3779-C8A0-43CD-906A-DDB91AFCC51E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F2D9BFF-972B-4D60-8B22-EB56AC001F28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289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AB3779-C8A0-43CD-906A-DDB91AFCC51E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F2D9BFF-972B-4D60-8B22-EB56AC001F28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574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AB3779-C8A0-43CD-906A-DDB91AFCC51E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F2D9BFF-972B-4D60-8B22-EB56AC001F28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0872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AB3779-C8A0-43CD-906A-DDB91AFCC51E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F2D9BFF-972B-4D60-8B22-EB56AC001F28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404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A9E7233-018A-4A2F-A12B-76585EA55DF2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99F628-AD00-4958-AC09-7942C7930AEF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781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A9E7233-018A-4A2F-A12B-76585EA55DF2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99F628-AD00-4958-AC09-7942C7930AEF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316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35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A9E7233-018A-4A2F-A12B-76585EA55DF2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99F628-AD00-4958-AC09-7942C7930AEF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369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A9E7233-018A-4A2F-A12B-76585EA55DF2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99F628-AD00-4958-AC09-7942C7930AEF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44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A9E7233-018A-4A2F-A12B-76585EA55DF2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99F628-AD00-4958-AC09-7942C7930AEF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179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A9E7233-018A-4A2F-A12B-76585EA55DF2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99F628-AD00-4958-AC09-7942C7930AEF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239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A9E7233-018A-4A2F-A12B-76585EA55DF2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99F628-AD00-4958-AC09-7942C7930AEF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922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A9E7233-018A-4A2F-A12B-76585EA55DF2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99F628-AD00-4958-AC09-7942C7930AEF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475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A9E7233-018A-4A2F-A12B-76585EA55DF2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499F628-AD00-4958-AC09-7942C7930AEF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588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AB3779-C8A0-43CD-906A-DDB91AFCC51E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F2D9BFF-972B-4D60-8B22-EB56AC001F28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203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r">
              <a:lnSpc>
                <a:spcPct val="100000"/>
              </a:lnSpc>
            </a:pPr>
            <a:fld id="{F2AB3779-C8A0-43CD-906A-DDB91AFCC51E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15.08.2023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r">
              <a:lnSpc>
                <a:spcPct val="100000"/>
              </a:lnSpc>
            </a:pPr>
            <a:fld id="{EF2D9BFF-972B-4D60-8B22-EB56AC001F28}" type="slidenum">
              <a:rPr lang="pl-PL" sz="900" b="0" strike="noStrike" spc="-1" smtClean="0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0473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pl.pons.com/t%C5%82umaczenie/niemiecki-polski/Landarbeiter" TargetMode="Externa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94675" y="346687"/>
            <a:ext cx="10732957" cy="16459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pl-PL" sz="5400" b="0" strike="noStrike" spc="-1" dirty="0">
                <a:latin typeface="Arial Narrow" panose="020B0606020202030204" pitchFamily="34" charset="0"/>
              </a:rPr>
              <a:t>LUDZIE ZE ZNAKIEM „P”</a:t>
            </a:r>
            <a:endParaRPr lang="en-US" sz="5400" b="0" strike="noStrike" spc="-1" dirty="0">
              <a:latin typeface="Arial Narrow" panose="020B0606020202030204" pitchFamily="34" charset="0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3057993" y="2427909"/>
            <a:ext cx="8169639" cy="1337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r"/>
            <a:endParaRPr lang="pl-PL" sz="3200" dirty="0">
              <a:latin typeface="Arial Narrow" panose="020B0606020202030204" pitchFamily="34" charset="0"/>
            </a:endParaRPr>
          </a:p>
          <a:p>
            <a:pPr algn="r"/>
            <a:r>
              <a:rPr lang="pl-PL" sz="3200" dirty="0">
                <a:latin typeface="Arial Narrow" panose="020B0606020202030204" pitchFamily="34" charset="0"/>
              </a:rPr>
              <a:t>Historia i listy członków TMW</a:t>
            </a:r>
          </a:p>
          <a:p>
            <a:pPr algn="r">
              <a:lnSpc>
                <a:spcPct val="100000"/>
              </a:lnSpc>
            </a:pPr>
            <a:endParaRPr lang="en-US" sz="2400" b="0" strike="noStrike" spc="-1" dirty="0">
              <a:latin typeface="Trebuchet MS"/>
            </a:endParaRPr>
          </a:p>
        </p:txBody>
      </p:sp>
      <p:pic>
        <p:nvPicPr>
          <p:cNvPr id="327" name="Obraz 3"/>
          <p:cNvPicPr/>
          <p:nvPr/>
        </p:nvPicPr>
        <p:blipFill>
          <a:blip r:embed="rId2"/>
          <a:stretch/>
        </p:blipFill>
        <p:spPr>
          <a:xfrm>
            <a:off x="494675" y="2276820"/>
            <a:ext cx="2297520" cy="2304360"/>
          </a:xfrm>
          <a:prstGeom prst="rect">
            <a:avLst/>
          </a:prstGeom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B43E3CDE-A3B8-4A27-A36D-F3C96D2C3675}"/>
              </a:ext>
            </a:extLst>
          </p:cNvPr>
          <p:cNvSpPr txBox="1"/>
          <p:nvPr/>
        </p:nvSpPr>
        <p:spPr>
          <a:xfrm>
            <a:off x="3057993" y="4286089"/>
            <a:ext cx="816963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strike="noStrike" spc="-1" dirty="0">
                <a:latin typeface="Trebuchet MS"/>
              </a:rPr>
              <a:t>T</a:t>
            </a:r>
            <a:r>
              <a:rPr lang="en-US" sz="1800" b="0" strike="noStrike" spc="-1" dirty="0">
                <a:latin typeface="Arial Narrow" panose="020B0606020202030204" pitchFamily="34" charset="0"/>
              </a:rPr>
              <a:t>OWARZYSTWO MIŁOŚNIKÓW WROCŁAWIA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EC91C9D-DA35-447C-BF37-EEF5EFFF574E}"/>
              </a:ext>
            </a:extLst>
          </p:cNvPr>
          <p:cNvSpPr txBox="1"/>
          <p:nvPr/>
        </p:nvSpPr>
        <p:spPr>
          <a:xfrm>
            <a:off x="5186597" y="5696262"/>
            <a:ext cx="3162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Arial Narrow" panose="020B0606020202030204" pitchFamily="34" charset="0"/>
              </a:rPr>
              <a:t>Listopad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480" y="135101"/>
            <a:ext cx="10972440" cy="1495794"/>
          </a:xfrm>
        </p:spPr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3910B4D6-7DA1-4DF3-9C95-E7F8F92D3360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5400" dirty="0">
                <a:latin typeface="Arial Narrow" panose="020B0606020202030204" pitchFamily="34" charset="0"/>
              </a:rPr>
              <a:t>Tablice pamiątkowe i pomniki</a:t>
            </a:r>
            <a:endParaRPr lang="pl-PL" sz="5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5F791504-1ECB-4298-B366-957717D0DC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94" y="3870204"/>
            <a:ext cx="1836114" cy="2713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A2879FBD-84CC-4344-912E-FA3AC1294A01}"/>
              </a:ext>
            </a:extLst>
          </p:cNvPr>
          <p:cNvSpPr txBox="1"/>
          <p:nvPr/>
        </p:nvSpPr>
        <p:spPr>
          <a:xfrm>
            <a:off x="372535" y="1630895"/>
            <a:ext cx="11446329" cy="1255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DZIAŁACZE KLUBU LUDZI ZE ZNAKIEM „P” WYKAZALI DUŻĄ AKTYWNOŚĆ W DOKUMENTOWANIU SWOICH WOJENNYCH LOSÓW. ZADBALI, BY NIE ZAGINĘŁA PAMIĘĆ O WOJENNEJ MARTYROLOGII POLAKÓW WE WROCŁAWIU. Z ICH INICJATYWY W MIEJSCACH, GDZIE DO MAJA 1945 R. DZIAŁAŁY OBOZY PRACY PRZYMUSOWEJ, ODSŁONIĘTO 3 POMNIKI, </a:t>
            </a:r>
            <a:b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TABLIC ORAZ WMUROWANO 18 PAMIĄTKOWYCH CEGIEŁEK. </a:t>
            </a:r>
            <a:endParaRPr lang="pl-PL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3D436B85-A194-4571-A78C-1D13F0DE9546}"/>
              </a:ext>
            </a:extLst>
          </p:cNvPr>
          <p:cNvSpPr txBox="1"/>
          <p:nvPr/>
        </p:nvSpPr>
        <p:spPr>
          <a:xfrm>
            <a:off x="372534" y="2947697"/>
            <a:ext cx="11209385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1959 R. W MIEJSCU, GDZIE ZNAJDOWAŁ SIĘ NAJWIĘKSZY OBÓZ PRACY PRZYMUSOWEJ W BRESLAU, POJAWIŁ SIĘ OBELISK POŚWIĘCONY WIĘŹNIOM OBOZU „BURGWEIDE” (SOŁTYSOWICE). W ROKU 1995 NA TERENIE TEGO OBOZU USTAWIONO RÓWNIEŻ KRZYŻ.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36A663A0-7BE2-4F63-9C8B-DFD788ED40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0" y="4115320"/>
            <a:ext cx="3325706" cy="222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B0F26C8C-98FC-4D50-B736-5CC06F4D4164}"/>
              </a:ext>
            </a:extLst>
          </p:cNvPr>
          <p:cNvSpPr txBox="1"/>
          <p:nvPr/>
        </p:nvSpPr>
        <p:spPr>
          <a:xfrm>
            <a:off x="9027558" y="5506787"/>
            <a:ext cx="2791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KRZYŻ POŚWIĘCONY REPRESJONOWANYM </a:t>
            </a:r>
            <a:r>
              <a:rPr lang="pl-PL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OLAKOM W LATACH  </a:t>
            </a:r>
            <a:b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1940–1945. </a:t>
            </a:r>
            <a:endParaRPr lang="pl-PL" sz="1600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D5FDA3F0-5BCD-47AD-A0A5-9AF9494F2FA3}"/>
              </a:ext>
            </a:extLst>
          </p:cNvPr>
          <p:cNvSpPr txBox="1"/>
          <p:nvPr/>
        </p:nvSpPr>
        <p:spPr>
          <a:xfrm>
            <a:off x="3935186" y="4016846"/>
            <a:ext cx="3291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POMNIK OFIAR TERRORU HITLEROWSKIEGO </a:t>
            </a:r>
            <a:b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(KU PAMIĘCI WIĘŹNIÓW OBOZU PRACY PRZYMUSOWEJ </a:t>
            </a:r>
            <a:r>
              <a:rPr lang="pl-PL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URGWEIDE</a:t>
            </a:r>
            <a:b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OŁTYSOWICACH).</a:t>
            </a:r>
            <a:endParaRPr lang="pl-PL" sz="1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822C1D77-C305-4B63-AC78-2325565A73F4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5400" dirty="0">
                <a:latin typeface="Arial Narrow" panose="020B0606020202030204" pitchFamily="34" charset="0"/>
              </a:rPr>
              <a:t>Tablice pamiątkowe i pomniki</a:t>
            </a:r>
            <a:endParaRPr lang="pl-PL" sz="5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0091CE24-758B-4D3A-871A-D20E3748BF2D}"/>
              </a:ext>
            </a:extLst>
          </p:cNvPr>
          <p:cNvSpPr txBox="1"/>
          <p:nvPr/>
        </p:nvSpPr>
        <p:spPr>
          <a:xfrm>
            <a:off x="192506" y="1442403"/>
            <a:ext cx="11776338" cy="966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1970 R. ODSŁONIĘTO TABLICE UPAMIĘTNIAJĄCE OFIARY OBOZÓW „SADOWASTRASSE”, „CLAUSEWITZSCHULE”, A W 1976 R. OBOZU „HINDENBURGSCHULE” (ZESPÓL </a:t>
            </a:r>
            <a:r>
              <a:rPr lang="pl-P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ZKÓŁ TELEINFORMATYCZNYCH I </a:t>
            </a:r>
            <a:r>
              <a:rPr lang="pl-P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ELEKTRONICZNYCH</a:t>
            </a: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PRZY UL. HAUKE-BOSAKA)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7D0736F7-E404-4816-BE4D-5352B14873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87" y="2258333"/>
            <a:ext cx="4421102" cy="26093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41CDEA5D-2112-44A4-A67E-F6B92C6F64EA}"/>
              </a:ext>
            </a:extLst>
          </p:cNvPr>
          <p:cNvSpPr txBox="1"/>
          <p:nvPr/>
        </p:nvSpPr>
        <p:spPr>
          <a:xfrm>
            <a:off x="6002861" y="5055141"/>
            <a:ext cx="5965982" cy="1551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KWIETNIU 1990 R. ODSŁONIĘTO </a:t>
            </a:r>
            <a:r>
              <a:rPr lang="pl-P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OMNIK BOHATERÓW </a:t>
            </a:r>
            <a:r>
              <a:rPr lang="pl-P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 </a:t>
            </a:r>
            <a:r>
              <a:rPr lang="pl-P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PORU „OLIMP”, UPAMIĘTNIAJĄCY ZAMORDOWANYCH 38 CZŁONKÓW POLSKIEJ KONSPIRACYJNEJ ANTYHITLEROWSKIEJ GRUPY OPORU „OLIMP”, DZIAŁAJĄCEJ </a:t>
            </a:r>
            <a:b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WROCŁAWIU W LATACH 1940–1942.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7B12D57E-D201-416F-B40C-3379F49F3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57" y="2291895"/>
            <a:ext cx="52673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3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="" xmlns:a16="http://schemas.microsoft.com/office/drawing/2014/main" id="{CEA78CA0-3909-49A0-9C42-4A3C7DF1B661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5400" dirty="0">
                <a:latin typeface="Arial Narrow" panose="020B0606020202030204" pitchFamily="34" charset="0"/>
              </a:rPr>
              <a:t>Tablice pamiątkowe i pomniki</a:t>
            </a:r>
            <a:endParaRPr lang="pl-PL" sz="5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3107D9E7-5274-4FA1-8C6E-B4FA3872E408}"/>
              </a:ext>
            </a:extLst>
          </p:cNvPr>
          <p:cNvSpPr txBox="1"/>
          <p:nvPr/>
        </p:nvSpPr>
        <p:spPr>
          <a:xfrm>
            <a:off x="7536338" y="1136900"/>
            <a:ext cx="3746409" cy="1262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UL. NOWOWIEJSKIEJ WZNIESIONO W 1996 R. „POMNIK </a:t>
            </a:r>
            <a:b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HOŁDZIE CYWILNYM OFIAROM </a:t>
            </a:r>
            <a:b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W</a:t>
            </a: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OJNY ŚWIATOWEJ”.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97A237FA-1A1E-4A15-8442-0AB8FDE4DE8F}"/>
              </a:ext>
            </a:extLst>
          </p:cNvPr>
          <p:cNvSpPr txBox="1"/>
          <p:nvPr/>
        </p:nvSpPr>
        <p:spPr>
          <a:xfrm>
            <a:off x="252248" y="4714670"/>
            <a:ext cx="3540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 1990 R. NA PL. GRUNWALDZKIM (GDZIE ZGINĘŁO PONAD 12 TYS. OSÓB) USTAWIONO KAMIEŃ „KU PAMIĘCI OFIAR BUDOWY LOTNISKA W CZASIE OBLĘŻENIA WROCŁAWIA”.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A99A11F5-5AFE-4F7C-8934-762159A81A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85" y="2621635"/>
            <a:ext cx="2440714" cy="406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268CC3E5-FCAA-472D-B9F0-B8BD093A3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826" y="1711454"/>
            <a:ext cx="3595741" cy="493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60A7131D-2A63-46CF-9FD7-63A2D4F35ED7}"/>
              </a:ext>
            </a:extLst>
          </p:cNvPr>
          <p:cNvSpPr txBox="1"/>
          <p:nvPr/>
        </p:nvSpPr>
        <p:spPr>
          <a:xfrm>
            <a:off x="438150" y="1887422"/>
            <a:ext cx="113157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MAJA 1991 R. W KOŚCIELE PW. ŚW. MARCINA ODSŁONIĘTO PAMIĄTKOWĄ TABLICĘ POŚWIĘCONĄ „POLAKOM WOJENNEGO WROCŁAWIA”. </a:t>
            </a:r>
          </a:p>
          <a:p>
            <a:pPr lvl="0">
              <a:spcAft>
                <a:spcPts val="600"/>
              </a:spcAft>
            </a:pPr>
            <a:endParaRPr lang="pl-PL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2006 R. PRZY KOŚCIELE PW. NMP MATKI BOŻEGO POCIESZENIA (UL. WITTIGA) ODSŁONIĘTO PAMIĄTKOWĄ TABLICĘ.</a:t>
            </a:r>
          </a:p>
          <a:p>
            <a:pPr lvl="0">
              <a:spcAft>
                <a:spcPts val="600"/>
              </a:spcAft>
            </a:pPr>
            <a:endParaRPr lang="pl-PL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2015 R. W KOŚCIELE PW. ŚW. ELŻBIETY ODSŁONIĘTO TABLICĘ UPAMIĘTNIAJĄCĄ POLAKÓW SPOD ZNAKU „P”.</a:t>
            </a:r>
            <a:b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INICJATYWY KLUBU DWA WROCŁAWSKIE SKWERY PRZYJĘŁY NAZWY: RUCHU OPORU „OLIMP” (OKOLICE </a:t>
            </a:r>
            <a:b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PL. JANA PAWŁA II) ORAZ LUDZI ZE ZNAKIEM „P” (UL. NOWOWIEJSKA). </a:t>
            </a:r>
          </a:p>
          <a:p>
            <a:pPr lvl="0">
              <a:spcAft>
                <a:spcPts val="600"/>
              </a:spcAft>
            </a:pPr>
            <a:endParaRPr lang="pl-PL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STARANIOM CZŁONKÓW KLUBU NA TERENIE OBOZU PRACY W GROSS-ROSEN (ROGOŹNICA) ODSŁONIĘTO </a:t>
            </a:r>
            <a:b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1994 R. TABLICĘ UPAMIĘTNIAJĄCĄ POLSKICH ROBOTNIKÓW PRZYMUSOWYCH TEGO OBOZU. COROCZNIE CZŁONKOWIE KLUBU ODWIEDZALI TEN OBÓZ.</a:t>
            </a:r>
            <a:endParaRPr lang="pl-PL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1242CF82-2E40-429A-90AD-C3574E237357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5400" dirty="0">
                <a:latin typeface="Arial Narrow" panose="020B0606020202030204" pitchFamily="34" charset="0"/>
              </a:rPr>
              <a:t>Tablice pamiątkowe i pomniki</a:t>
            </a:r>
            <a:endParaRPr lang="pl-PL" sz="5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00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="" xmlns:a16="http://schemas.microsoft.com/office/drawing/2014/main" id="{DB870CEC-F56F-4802-B954-1E879D60D41E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Cegiełki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BF619E47-993E-4759-AC52-A20118FDDE20}"/>
              </a:ext>
            </a:extLst>
          </p:cNvPr>
          <p:cNvSpPr txBox="1"/>
          <p:nvPr/>
        </p:nvSpPr>
        <p:spPr>
          <a:xfrm>
            <a:off x="489857" y="1833426"/>
            <a:ext cx="112503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DRUGIEJ POŁOWIE LAT 80. XX W.  ZREALIZOWANY ZOSTAŁ PROJEKT UMIESZCZENIA SYMBOLICZNYCH CEGIEŁEK UPAMIĘTNIAJĄCYCH OFIARY POSZCZEGÓLNYCH OBOZÓW PRACY PRZYMUSOWEJ FUNKCJONUJĄCYCH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WROCŁAWIU, W KTÓRYCH W LATACH 1940–1945 PRACOWALI POLACY. W CIĄGU CZTERECH LAT (1985–1989)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ŚCIANACH BUDYNKÓW ODSŁONIĘTO 18 CEGIEŁEK .</a:t>
            </a:r>
            <a:endParaRPr lang="pl-PL" sz="1800" dirty="0"/>
          </a:p>
        </p:txBody>
      </p:sp>
      <p:pic>
        <p:nvPicPr>
          <p:cNvPr id="5" name="Obraz 4" descr="Zespół Szkół Teleinformatycznych i Elektronicznych, ul. Haukego-Bosaka Józefa, gen., Wrocław">
            <a:extLst>
              <a:ext uri="{FF2B5EF4-FFF2-40B4-BE49-F238E27FC236}">
                <a16:creationId xmlns="" xmlns:a16="http://schemas.microsoft.com/office/drawing/2014/main" id="{901A6300-E764-4A9B-96C4-56400DFA2F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7" y="3102034"/>
            <a:ext cx="2302872" cy="1444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0BF957D0-A98F-495C-A0B5-009517DD47C3}"/>
              </a:ext>
            </a:extLst>
          </p:cNvPr>
          <p:cNvSpPr txBox="1"/>
          <p:nvPr/>
        </p:nvSpPr>
        <p:spPr>
          <a:xfrm>
            <a:off x="489857" y="4582338"/>
            <a:ext cx="34357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 Narrow" panose="020B0606020202030204" pitchFamily="34" charset="0"/>
              </a:rPr>
              <a:t>CEGIEŁKA NA BUDYNKU </a:t>
            </a: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OBOZU PRZEJŚCIOWEGO DLA WIĘŹNIÓW (</a:t>
            </a:r>
            <a:r>
              <a:rPr lang="pl-PL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USLÄNDER-AUFFANGLAGER) </a:t>
            </a:r>
            <a:b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UL. GEN. JÓZEFA </a:t>
            </a:r>
            <a:r>
              <a:rPr lang="pl-PL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AUKEGO-BOSAKA 21), W KTÓRYM OBECNIE MIEŚCI SIĘ ZESPÓŁ SZKÓŁ </a:t>
            </a:r>
            <a:r>
              <a:rPr lang="pl-PL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ELEINFORMATYCZNYCH </a:t>
            </a:r>
            <a:b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ELEKTRONICZNYCH</a:t>
            </a:r>
            <a:r>
              <a:rPr lang="pl-PL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F87C430E-F416-4939-93E2-DB0F787C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441" y="3096438"/>
            <a:ext cx="2667000" cy="14859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4753CAC0-7F80-46FD-8332-E93D50155927}"/>
              </a:ext>
            </a:extLst>
          </p:cNvPr>
          <p:cNvSpPr txBox="1"/>
          <p:nvPr/>
        </p:nvSpPr>
        <p:spPr>
          <a:xfrm>
            <a:off x="4345441" y="4645021"/>
            <a:ext cx="2667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Arial Narrow" panose="020B0606020202030204" pitchFamily="34" charset="0"/>
              </a:rPr>
              <a:t>CEGIEŁKA PAMIĄTKOWA</a:t>
            </a:r>
            <a:br>
              <a:rPr lang="pl-PL" sz="1600" dirty="0">
                <a:latin typeface="Arial Narrow" panose="020B0606020202030204" pitchFamily="34" charset="0"/>
              </a:rPr>
            </a:br>
            <a:r>
              <a:rPr lang="pl-PL" sz="1600" dirty="0">
                <a:latin typeface="Arial Narrow" panose="020B0606020202030204" pitchFamily="34" charset="0"/>
              </a:rPr>
              <a:t> NA BUDYNKU SP NR 45 (DAWNA SZKOŁA LUDOWAJ IM. FRIEDRICHA EBERTA).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17F14AF5-B039-4FC6-A1C4-52A387450ECB}"/>
              </a:ext>
            </a:extLst>
          </p:cNvPr>
          <p:cNvSpPr txBox="1"/>
          <p:nvPr/>
        </p:nvSpPr>
        <p:spPr>
          <a:xfrm>
            <a:off x="8129052" y="4673239"/>
            <a:ext cx="34357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CEGIEŁKA „LUDZI Z LITERĄ P” </a:t>
            </a:r>
            <a:b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UL. GÓRALSKIEJ 46 (DAWNY OBÓZ ARCHIMEDESA)</a:t>
            </a:r>
            <a:r>
              <a:rPr lang="pl-PL" sz="1600" dirty="0">
                <a:latin typeface="Arial Narrow" panose="020B0606020202030204" pitchFamily="34" charset="0"/>
              </a:rPr>
              <a:t>. W 2006 R. PRZENIESIONA NA FILAR BRAMY DAWNEGO PRZEDSIĘBIORSTWA PBM OPRYCHAŁ.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EA1A6E3B-415C-4CDD-8372-E5C7B947E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150" y="2975167"/>
            <a:ext cx="3322184" cy="169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104461" y="590695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Narrow" panose="020B0606020202030204" pitchFamily="34" charset="0"/>
              </a:rPr>
              <a:t>TABLICA POŚWIĘCONA OFIAROM ZBIOROWEGO OBOZU PRACY </a:t>
            </a:r>
            <a:br>
              <a:rPr lang="pl-PL" sz="2000" dirty="0">
                <a:latin typeface="Arial Narrow" panose="020B0606020202030204" pitchFamily="34" charset="0"/>
              </a:rPr>
            </a:br>
            <a:r>
              <a:rPr lang="pl-PL" sz="2000" dirty="0">
                <a:latin typeface="Arial Narrow" panose="020B0606020202030204" pitchFamily="34" charset="0"/>
              </a:rPr>
              <a:t>PRZYMUSOWEJ „SADOWASTRASSE” (UL. SWOBODNA).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6" b="8348"/>
          <a:stretch/>
        </p:blipFill>
        <p:spPr>
          <a:xfrm>
            <a:off x="2104461" y="1732056"/>
            <a:ext cx="7620000" cy="4065563"/>
          </a:xfrm>
          <a:prstGeom prst="rect">
            <a:avLst/>
          </a:prstGeom>
        </p:spPr>
      </p:pic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7CA211F5-6350-4DE0-8DFB-BD8041F577B9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5400" dirty="0">
                <a:latin typeface="Arial Narrow" panose="020B0606020202030204" pitchFamily="34" charset="0"/>
              </a:rPr>
              <a:t>Tablice pamiątkowe i pomniki</a:t>
            </a:r>
            <a:endParaRPr lang="pl-PL" sz="5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1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B8685E65-5FBB-4A2E-85F8-DB8824D39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260" y="1427991"/>
            <a:ext cx="5289594" cy="351744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AAA8D4B9-1019-4D22-B41A-0BB18F0B0CC0}"/>
              </a:ext>
            </a:extLst>
          </p:cNvPr>
          <p:cNvSpPr txBox="1"/>
          <p:nvPr/>
        </p:nvSpPr>
        <p:spPr>
          <a:xfrm>
            <a:off x="462642" y="5236528"/>
            <a:ext cx="112667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Arial Narrow" panose="020B0606020202030204" pitchFamily="34" charset="0"/>
              </a:rPr>
              <a:t>POMNIK UPAMIĘTNIAJĄCY WIĘŹNIÓW OBOZU PRACY BRESLAU II, BĘDĄCEGO OBOZEM FILIALNYM OBOZU KONCENTRACYJNEGO GROSS-ROSEN. NA POMNIKU UMIESZCZONO NAPIS: „PAFAWAGOWCY WIĘŹNIOM GROSS-ROSEN"  (SKRZYŻOWANIE UL. FABRYCZNEJ Z UL. WAGONOWĄ). 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="" xmlns:a16="http://schemas.microsoft.com/office/drawing/2014/main" id="{564FC3C6-6245-4FB3-BDAD-5AD616549BC9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5400" dirty="0">
                <a:latin typeface="Arial Narrow" panose="020B0606020202030204" pitchFamily="34" charset="0"/>
              </a:rPr>
              <a:t>Tablice pamiątkowe i pomniki</a:t>
            </a:r>
            <a:endParaRPr lang="pl-PL" sz="5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22A132EB-438B-4E40-856B-6618EA65A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54" y="5459084"/>
            <a:ext cx="10680999" cy="1037969"/>
          </a:xfrm>
        </p:spPr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TABLICZKA PAMIĄTKOWA KU PAMIĘCI WIĘŹNIÓW NIEMIECKIEGO OBOZU PRACY PRZYMUSOWEJ </a:t>
            </a:r>
            <a:br>
              <a:rPr lang="pl-PL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UL. A. MICKIEWICZA. NA TABLICZCE NAPIS: „W HOŁDZIE POLSKIM WIĘŹNIOM PRZEBYWAJĄCYM NA TYM TERENIE W OBOZIE PRACY PRZYMUSOWEJ W CZASIE II WOJNY ŚWIATOWEJ - TMW - KLUB </a:t>
            </a:r>
            <a:r>
              <a:rPr lang="pl-PL" sz="18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l-PL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UDZI ZE ZNAKIEM „P".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="" xmlns:a16="http://schemas.microsoft.com/office/drawing/2014/main" id="{A6AF92C6-4743-48F8-99E4-1C3DD8B41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370" y="599341"/>
            <a:ext cx="5619260" cy="4619111"/>
          </a:xfrm>
        </p:spPr>
      </p:pic>
    </p:spTree>
    <p:extLst>
      <p:ext uri="{BB962C8B-B14F-4D97-AF65-F5344CB8AC3E}">
        <p14:creationId xmlns:p14="http://schemas.microsoft.com/office/powerpoint/2010/main" val="147129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480" y="135101"/>
            <a:ext cx="10972440" cy="1495794"/>
          </a:xfrm>
        </p:spPr>
        <p:txBody>
          <a:bodyPr/>
          <a:lstStyle/>
          <a:p>
            <a:r>
              <a:rPr lang="pl-PL" b="1" dirty="0"/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23B4345E-7057-4D76-96DB-FDA97FA866CE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Inne działania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67D8E915-1672-45DC-BB31-FE9FF645234D}"/>
              </a:ext>
            </a:extLst>
          </p:cNvPr>
          <p:cNvSpPr txBox="1"/>
          <p:nvPr/>
        </p:nvSpPr>
        <p:spPr>
          <a:xfrm>
            <a:off x="228600" y="1511434"/>
            <a:ext cx="11756571" cy="509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1985 R. Z INICJATYWY TMW ODBYŁA SIĘ SESJA NAUKOWA POŚWIĘCONA ŻYCIU POLAKÓW W OBOZACH HITLEROWSKICH.</a:t>
            </a:r>
            <a:endParaRPr lang="pl-PL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1992 R. W ARSENALE MIEJSKIM, Z UDZIAŁEM PONAD 180 OSÓB, OTWARTO WYSTAWĘ DOKUMENTÓW I PAMIĄTEK LUDZI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ZNAKIEM „P”. NA POTRZEBY TEJ WYSTAWY ZREKONSTRUOWANO M.IN. IZBĘ OBOZU PRACY. </a:t>
            </a:r>
            <a:endParaRPr lang="pl-PL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1994 R. W DOLMELU, W TMW, W MUZEUM HISTORYCZNYM I W CZĘŚCI WROCŁAWSKICH SZKÓŁ ZORGANIZOWANO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WYSTAW PREZENTUJĄCYCH DOKUMENTY I RYSUNKI Z OKRESU WOJNY ORAZ MATERIAŁY Z 25-LETNIEJ DZIAŁALNOŚCI KLUBU. </a:t>
            </a:r>
            <a:endParaRPr lang="pl-PL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LAT 70. XX W. CZŁONKOWIE KLUBU, WSPÓLNIE Z PRZEDSTAWICIELAMI ZAKŁADÓW PRACY I UCZNIAMI WROCŁAWSKICH SZKÓŁ, COROCZNIE ODDAJĄ HOŁD POMORDOWANYM WSPÓŁWIĘŹNIOM, SKŁADAJĄC KWIATY I ZAPALAJĄC ZNICZE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MIEJSCACH PAMIĘCI, POD MURAMI BYŁYCH OBOZÓW PRACY. A TAKŻE:</a:t>
            </a:r>
            <a:endParaRPr lang="pl-PL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POMNIKIEM PRZY UL. KLECZKOWSKIEJ UPAMIĘTNIAJĄCYM 27 FRANCUZÓW ZGILOTYNOWANYCH W CZASIE WOJNY,</a:t>
            </a:r>
            <a:endParaRPr lang="pl-PL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POMNIKIEM PRZY UL. SĄDOWEJ (POŚWIĘCONYM ZAMORDOWANYM WE WROCŁAWIU FRANCUZOM, BELGOM, HOLENDROM I NORWEGOM). </a:t>
            </a:r>
            <a:endParaRPr lang="pl-PL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LATACH 80. PRZY ŚLUZIE RĘDZIŃSKIEJ I NA TERENIE JELCZAŃSKICH ZAKŁADÓW SAMOCHODOWYCH ZORGANIZOWANO SPOTKANIE Z BYŁYMI WIĘŹNIAMI OBOZÓW PRACY PRZYMUSOWEJ, DEPORTOWANYMI W RAMACH AKCJI „NACHT UND NABEL”, Z FRANCJI (GŁÓWNIE Z LYONU) DO WROCŁAWIA I INNYCH MIEJSCOWOŚCI DOLNEGO ŚLĄSKA. </a:t>
            </a:r>
            <a:endParaRPr lang="pl-PL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C852CD25-29FF-4D20-9906-3BA8D7EA42FA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Inne działania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5EAEE0E2-C995-4E72-83EC-DD638D04BA00}"/>
              </a:ext>
            </a:extLst>
          </p:cNvPr>
          <p:cNvSpPr txBox="1"/>
          <p:nvPr/>
        </p:nvSpPr>
        <p:spPr>
          <a:xfrm>
            <a:off x="332014" y="1854226"/>
            <a:ext cx="11527971" cy="126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COROCZNIE 6 MAJA, W DNIU PODPISANIA KAPITULACJI FESTUNG BRESLAU, CZŁONKOWIE KLUBU LUDZI ZE ZNAKIEM „P” SKŁADALI KWIATY W MIEJSCU, GDZIE NA WIEŻY STRAŻNICZEJ OBOZU „BURGWEIDE” ZAWIESZONO PIERWSZĄ BIAŁO-CZERWONĄ FLAGĘ, USZYTĄ W Z MATERIAŁU Z POSZEWEK NA POŚCIEL PRZEZ NATALIĘ KUJAWIŃSKĄ. FLAGA ZNAJDUJE SIĘ OBECNIE, JAKO DEPOZYT TMW, NA STAŁEJ WYSTAWIE W MUZEUM MIEJSKIM WROCŁAWIA.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1CE70E80-8508-4679-A0D8-1CE4C859E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43" y="3215564"/>
            <a:ext cx="4898571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0" y="245583"/>
            <a:ext cx="12192000" cy="747897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  Powstanie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3033C143-20B8-4DA2-A383-532916ADB289}"/>
              </a:ext>
            </a:extLst>
          </p:cNvPr>
          <p:cNvSpPr txBox="1"/>
          <p:nvPr/>
        </p:nvSpPr>
        <p:spPr>
          <a:xfrm>
            <a:off x="348521" y="1549685"/>
            <a:ext cx="8945381" cy="4932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 LUDZI ZE ZNAKIEM „P”, CZYLI NIEWOLNIKÓW III RZESZY – ZESŁANYCH W CZASIE OKUPACJI DO WROCŁAWIA NA PRZYMUSOWE ROBOTY, POWSTAŁ W 1965 R.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INICJATYWY DR. JULIUSZA BARTOSZA (W DZIECIŃSTWIE ROBOTNIK PRZYMUSOWY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BRESLAU), KTÓRY W MAGAZYNIE TYGODNIOWYM „GAZETY ROBOTNICZEJ” ZAAPELOWAŁ DO  POLAKÓW DEPORTOWANYCH NA ROBOTY PRZYMUSOWE DO WROCŁAWIA 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WSPOMNIENIA ZE SWOICH WOJENNYCH DOŚWIADCZEŃ.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PODSTAWIE ZEBRANEGO MATERIAŁU CZTERY LATA PÓŹNIEJ (1969 R.) J. BARTOSZ WYDAŁ KSIĄŻKĘ „LUDZIE ZE ZNAKIEM P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(OSSOLINEUM, WROCŁAW 1969) ORAZ ZORGANIZOWAŁ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KLUBIE MIĘDZYNARODOWEJ KSIĄŻKI I PRASY WE WROCŁAWIU PUBLICZNĄ DYSKUSJĘ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ŚWIADKAMI OPISANYCH WYDARZEŃ.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WTEDY ZRODZIŁA SIĘ IDEA POWOŁANIA SEKCJI O NAZWIE: KLUB LUDZI ZE ZNAKIEM „P”.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PAŹDZIERNIKA 1969 R. KLUB WSZEDŁ W STRUKTURY TOWARZYSTAWA MIŁOŚNIKÓW WROCŁAWIA, STAJĄC SIĘ DRUGĄ, NAJLICZNIEJSZĄ GRUPĄ ZWIĄZANĄ Z TMW.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233EAF9E-1672-421B-9B5B-A2A303D60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754" y="2217092"/>
            <a:ext cx="2210949" cy="313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381000" y="1512900"/>
            <a:ext cx="11430000" cy="475514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pl-PL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WYBITNĄ DZIAŁALNOŚĆ NA RZECZ WROCŁAWIA I TMW WIELU CZŁONKÓW KLUBU OTRZYMAŁO GODNOŚĆ HONOROWEGO CZŁONKA TMW. SĄ TO: FELICYTA DAMCZYK, BRONISŁAW KUPCZYŃSKI, KAZIMIERZ MROWIEC, LUDWIK </a:t>
            </a:r>
            <a:br>
              <a:rPr lang="pl-PL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ALINA MALUGA, MARIA SOWIŃSKA, ANDRZEJ WILL, CZESŁAWA ZIEMBOWA, EDWARD ZUBIK, DANIELA ORŁOWSKA, NATALIA DZIMIŃSKA, STANISŁAW DERDA.</a:t>
            </a:r>
            <a:endParaRPr lang="pl-PL" sz="18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pl-PL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LAUREM WROCŁAWIA WYRÓŻNIONA ZOSTAŁA DANIELA ORŁOWSKA.</a:t>
            </a:r>
            <a:endParaRPr lang="pl-PL" sz="18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pl-PL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DIAMENT WROCŁAWIA OTRZYMALI: JERZY PODLAK, TERESA BIELAWSKA-TRYBA I LEOKADIA WIECZOREK. </a:t>
            </a:r>
            <a:endParaRPr lang="pl-PL" sz="18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pl-PL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KRZYŻEM KAWALERSKIM ORDERU ODRODZENIA POLSKI ODZNACZONY ZOSTAŁ W 2020 R. ZYGMUNT PACYCH. </a:t>
            </a:r>
            <a:endParaRPr lang="pl-PL" sz="18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pl-PL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NAJWAŻNIEJSZYM PODSUMOWANIEM PONAD 50-LETNIEJ DZIAŁALNOŚCI KLUBU BYŁO PRZYZNANIE PRZEZ RADĘ MIEJSKĄ WROCŁAWIA, W 2015 R., NAGRODY WROCŁAWIA – „ZA UTRWALANIE PAMIĘCI O MARTYROLOGII POLSKICH ROBOTNIKÓW PRZYMUSOWYCH WOJENNEGO WROCŁAWIA WŚRÓD MŁODSZEGO POKOLENIA</a:t>
            </a:r>
            <a:r>
              <a:rPr lang="pl-PL" sz="1800" b="1" i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pl-PL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8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pl-PL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PONAD 40 LAT, WE WTORKI, ZGODNIE Z TRADYCJĄ PRZEDWOJENNYCH POLAKÓW, KTÓRZY SPOTYKALI SIĘ </a:t>
            </a:r>
            <a:br>
              <a:rPr lang="pl-PL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WROCŁAWIU ZAWSZE W PIERWSZY WTOREK MIESIĄCA, CZŁONKOWIE KLUBU LUDZI ZE ZNAKIEM „P” SPOTYKAJĄ SIĘ </a:t>
            </a:r>
            <a:br>
              <a:rPr lang="pl-PL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KAMIENICZCE MAŁGOSIA, ABY ZAPLANOWAĆ KOLEJNE ZADANIA. </a:t>
            </a:r>
            <a:endParaRPr lang="pl-PL" sz="18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="" xmlns:a16="http://schemas.microsoft.com/office/drawing/2014/main" id="{C900B291-DB7C-4D00-91BC-7E8469D0E41C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Zasłużeni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ED9A74C1-0005-47C6-9789-D769E5A4EDD4}"/>
              </a:ext>
            </a:extLst>
          </p:cNvPr>
          <p:cNvSpPr txBox="1"/>
          <p:nvPr/>
        </p:nvSpPr>
        <p:spPr>
          <a:xfrm>
            <a:off x="489858" y="1560989"/>
            <a:ext cx="11136085" cy="410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LATACH 1969–1986 KLUBOWI LUDZI ZE ZNAKIEM „P” PRZEWODZIŁ INICJATOR JEGO POWOŁANIA </a:t>
            </a:r>
            <a:b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LUDWIK MALUGA.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JEGO ŚMIERCI, W LATACH 1986–2003, PRACAMI KLUBU KIEROWAŁA CZESŁAWA ZIEMBOWA,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 LATACH 2003–2015 DANUTA ORŁOWSKA. OD 2015 R. KLUBOWI PRZEWODNICZY TERESA BIELAWSKA-TRYBA.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FUNKCJĘ ZASTĘPCY PRZEWODNICZĄCEGO KLUBU OD 2003 R. PEŁNI JERZY PODLAK – OD 2015 R. HONOROWY PREZES TMW, NIESTRUDZONY POPULARYZATOR HISTORII I TRADYCJI LUDZI SPOD ZNAKU LITERY „P”.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BARDZO AKTYWNYCH WIELOLETNICH CZŁONKÓW ZARZĄDU KLUBU NALEŻĄ: ANTONINA IWASZKIEWICZ, ALICJA GÓRA, JULIUSZ PALIBUDA, ANTONINA MUZYKA ORAZ ZYGMUNT PACYCH, KTÓRY OD WIELU LAT PROWADZI KRONIKĘ DOKUMENTUJĄCĄ DZIAŁALNOŚĆ KLUBU. </a:t>
            </a:r>
            <a:endParaRPr lang="pl-PL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86FCDB04-0446-4831-90A0-14957BE51B5C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Władze Klubu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50757" y="5489825"/>
            <a:ext cx="9481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Narrow" panose="020B0606020202030204" pitchFamily="34" charset="0"/>
              </a:rPr>
              <a:t>OD DOŁU Z LEWEJ STRONY: DR CZESŁAWA ZIEMBOWA, DŁUGOLETNIA PRZEWODNICZĄCA KLUBU, </a:t>
            </a:r>
            <a:br>
              <a:rPr lang="pl-PL" sz="1600" dirty="0">
                <a:latin typeface="Arial Narrow" panose="020B0606020202030204" pitchFamily="34" charset="0"/>
              </a:rPr>
            </a:br>
            <a:r>
              <a:rPr lang="pl-PL" sz="1600" dirty="0">
                <a:latin typeface="Arial Narrow" panose="020B0606020202030204" pitchFamily="34" charset="0"/>
              </a:rPr>
              <a:t>OBOK: NASTĘPCZYNI DANUTA-DANIELA ORŁOWSKA, </a:t>
            </a:r>
            <a:br>
              <a:rPr lang="pl-PL" sz="1600" dirty="0">
                <a:latin typeface="Arial Narrow" panose="020B0606020202030204" pitchFamily="34" charset="0"/>
              </a:rPr>
            </a:br>
            <a:r>
              <a:rPr lang="pl-PL" sz="1600" dirty="0">
                <a:latin typeface="Arial Narrow" panose="020B0606020202030204" pitchFamily="34" charset="0"/>
              </a:rPr>
              <a:t>OD PRAWEJ STRONY, W ZIELONYM  UBRANIU, TERESA BIELAWSKA-TRYBA, OBECNA PRZEWODNICZĄCA. </a:t>
            </a:r>
            <a:br>
              <a:rPr lang="pl-PL" sz="1600" dirty="0">
                <a:latin typeface="Arial Narrow" panose="020B0606020202030204" pitchFamily="34" charset="0"/>
              </a:rPr>
            </a:br>
            <a:r>
              <a:rPr lang="pl-PL" sz="1600" dirty="0">
                <a:latin typeface="Arial Narrow" panose="020B0606020202030204" pitchFamily="34" charset="0"/>
              </a:rPr>
              <a:t>ZDJĘCIE Z 2001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CF9EC636-A523-4A81-8AB9-74749D2EA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32" y="1136900"/>
            <a:ext cx="6648450" cy="4352925"/>
          </a:xfrm>
          <a:prstGeom prst="rect">
            <a:avLst/>
          </a:prstGeom>
        </p:spPr>
      </p:pic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CAC770B5-C7FF-4F24-A99C-98B825E4D648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400" dirty="0">
                <a:latin typeface="Arial Narrow" panose="020B0606020202030204" pitchFamily="34" charset="0"/>
              </a:rPr>
              <a:t>Zarząd Klubu Ludzi ze Znakiem „P"</a:t>
            </a:r>
            <a:endParaRPr lang="pl-PL" sz="5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75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7522F922-031B-4898-AA3B-34A327C5BF90}"/>
              </a:ext>
            </a:extLst>
          </p:cNvPr>
          <p:cNvSpPr txBox="1"/>
          <p:nvPr/>
        </p:nvSpPr>
        <p:spPr>
          <a:xfrm>
            <a:off x="310243" y="1709170"/>
            <a:ext cx="11495314" cy="2151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1969 R., W CHWILI POWSTANIA, KLUB LICZYŁ PONAD 400 OSÓB. W ROKU 1994 SKURCZYŁ SIĘ DO 294 OSÓB. W 2005 R. </a:t>
            </a:r>
            <a:r>
              <a:rPr lang="pl-P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ODNOTOWANO 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226 OSOBY, POD KONIEC 2019 R. – ZOSTAŁO TYLKO 64 CZŁONKÓW. MIMO ZMNIEJSZAJĄCEJ SIĘ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KAŻDYM ROKIEM</a:t>
            </a:r>
            <a:r>
              <a:rPr lang="pl-P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LICZBY DZIAŁACZY, ICH AKTYWNOŚĆ W ZAKRESIE UPOWSZECHNIANIA WIEDZY O MARTYROLOGII POLAKÓW W CZASIE II WOJNY ŚWIATOWEJ NA TERENIE WOJENNEGO WROCŁAWIA ZASŁUGUJE NA SZACUNEK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UZNANIE. DZIAŁACZE KLUBU, CHOĆ SĄ W PODESZŁYM  WIEKU, NADAL UCZESTNICZĄ W SPOTKANIACH NOWOROCZNYCH, W KWIETNIU I W LISTOPADZIE KAŻDEGO ROKU ODWIEDZAJĄ MIEJSCA PAMIĘCI, SKŁADAJĄ KWIATY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ZAPALAJĄ ZNICZE, M.IN. PRZY POMNIKU GRUPY „OLIMP”.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77596C85-72EF-46D8-8717-3F086A3CB74A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Obecnie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E82E7AC2-2DEF-41DE-9246-8F2A155AD3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84" y="3704245"/>
            <a:ext cx="2780801" cy="2614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38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592560" y="1166760"/>
            <a:ext cx="855108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2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endParaRPr lang="pl-PL" sz="1200" b="0" strike="noStrike" spc="-1" dirty="0">
              <a:latin typeface="Arial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18457" y="4585648"/>
            <a:ext cx="10956471" cy="830997"/>
          </a:xfrm>
          <a:prstGeom prst="rect">
            <a:avLst/>
          </a:prstGeom>
          <a:solidFill>
            <a:srgbClr val="1E6978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Narrow" panose="020B0606020202030204" pitchFamily="34" charset="0"/>
              </a:rPr>
              <a:t>LISTA CZŁONKÓW KLUBU LUDZI ZE ZNAKIEM „P”</a:t>
            </a:r>
          </a:p>
          <a:p>
            <a:r>
              <a:rPr lang="pl-PL" sz="2400" dirty="0">
                <a:latin typeface="Arial Narrow" panose="020B0606020202030204" pitchFamily="34" charset="0"/>
              </a:rPr>
              <a:t>(Z PROŚBĄ DO RODZIN O UZUPEŁNIENIE NASZEJ DOKUMENTACJI)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="" xmlns:a16="http://schemas.microsoft.com/office/drawing/2014/main" id="{76559FD6-2F1B-4C59-8481-B120C453A789}"/>
              </a:ext>
            </a:extLst>
          </p:cNvPr>
          <p:cNvSpPr txBox="1">
            <a:spLocks/>
          </p:cNvSpPr>
          <p:nvPr/>
        </p:nvSpPr>
        <p:spPr>
          <a:xfrm>
            <a:off x="-1" y="68042"/>
            <a:ext cx="12192000" cy="89845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Wykaz członków Klubu Ludzi ze  znakiem ,,P” od 1969 do 2020 r. </a:t>
            </a:r>
            <a:b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Z uwzględnieniem weryfikacji w wykazie z dnia 10 XI 1998 r. </a:t>
            </a:r>
          </a:p>
        </p:txBody>
      </p:sp>
      <p:graphicFrame>
        <p:nvGraphicFramePr>
          <p:cNvPr id="7" name="Tabela 5">
            <a:extLst>
              <a:ext uri="{FF2B5EF4-FFF2-40B4-BE49-F238E27FC236}">
                <a16:creationId xmlns="" xmlns:a16="http://schemas.microsoft.com/office/drawing/2014/main" id="{45AE4C2B-FDC0-4193-9F6C-07E52155F2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830052"/>
              </p:ext>
            </p:extLst>
          </p:nvPr>
        </p:nvGraphicFramePr>
        <p:xfrm>
          <a:off x="388077" y="1276995"/>
          <a:ext cx="11212643" cy="5407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43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8938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14203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400" dirty="0" err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IMIĘ I NAZWISKO 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DATY URODZIN</a:t>
                      </a:r>
                      <a:b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ŚMIERCI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WYKSZTAŁCENIE/ ZAWÓD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ZWIĄZKI </a:t>
                      </a:r>
                      <a:b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 TMW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HISTORIA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ADAMCZYK JÓZEF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XII 1926 </a:t>
                      </a:r>
                      <a:b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I 1999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Praca u bauera </a:t>
                      </a:r>
                      <a:r>
                        <a:rPr lang="pl-PL" sz="1100" i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Viktoriastrasse</a:t>
                      </a:r>
                      <a:r>
                        <a:rPr lang="pl-PL" sz="1100" i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pl-PL" sz="1100" i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(ul. Lwowska), 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roli, od 1942 r. do 1945 r. Robotnik transportowy.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ALIBOŻEK JÓZEF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XII 1914 Lwów </a:t>
                      </a:r>
                      <a:b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XII 1997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52550" indent="-13525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VII 1943 r. z </a:t>
                      </a:r>
                      <a:r>
                        <a:rPr lang="pl-PL" sz="1100" b="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Dulagu</a:t>
                      </a: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(Pruszków) wywieziony na roboty przymusowe do Niemiec, obóz w Kassel</a:t>
                      </a:r>
                    </a:p>
                    <a:p>
                      <a:pPr marL="1352550" indent="-13525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Wolfhagen</a:t>
                      </a: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Praca w gospodarstwie rolnym do 1944 r. Ucieczka do kraju w 1945 r. Po wojnie praca </a:t>
                      </a:r>
                    </a:p>
                    <a:p>
                      <a:pPr marL="1352550" indent="-13525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gastronomii.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ANDRZEJEWSKI RYSZARD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VIII </a:t>
                      </a:r>
                      <a:r>
                        <a:rPr lang="pl-PL" sz="11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1944</a:t>
                      </a:r>
                      <a:r>
                        <a:rPr lang="pl-PL" sz="1100" baseline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aseline="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12.02.2021</a:t>
                      </a:r>
                      <a:endParaRPr lang="pl-PL" sz="1100" dirty="0" smtClean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Zawodowe</a:t>
                      </a:r>
                      <a:b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Renta 1994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Ehrsten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pow. Kassel, praca rodziców do 1945 r. Po wojnie od 1962 r. praca w Spółdzielni Inwalidów. „</a:t>
                      </a:r>
                      <a:r>
                        <a:rPr lang="pl-PL" sz="11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Polkarton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”, do 2000 r. w Spółdzielni Inwalidów Usług Specjalistycznych.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ANTCZAK   ANNA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VII 1922</a:t>
                      </a:r>
                      <a:b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IX 2012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Podstawowe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Renta 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</a:t>
                      </a: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1972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TMW 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1987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1940 r. praca przymusowa na roli w </a:t>
                      </a:r>
                      <a:r>
                        <a:rPr lang="pl-PL" sz="1100" b="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Birkenfelde</a:t>
                      </a: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 1942 r. Więziona w </a:t>
                      </a:r>
                      <a:r>
                        <a:rPr lang="pl-PL" sz="1100" b="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Pritzwalk</a:t>
                      </a: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Od 1943 r. obóz karny. </a:t>
                      </a:r>
                      <a:b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latach 1944-1945 u Gustawa </a:t>
                      </a:r>
                      <a:r>
                        <a:rPr lang="pl-PL" sz="1100" b="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Shraube</a:t>
                      </a: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Po wojnie pracowała w: 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Sobótka”, ul. Nowowiejska, kiosk Ruchu,</a:t>
                      </a:r>
                      <a:b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ul. Oławska, M-5, od 1964 r. w PKP, ul. Rychtalska.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BACHURSKI STANISŁAW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XII 1927 Nieczulice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V 1989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Wywóz w 1944 r. do </a:t>
                      </a:r>
                      <a:r>
                        <a:rPr lang="pl-PL" sz="11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Breslau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pl-PL" sz="11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Sołtysowice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Drezno, </a:t>
                      </a:r>
                      <a:r>
                        <a:rPr lang="pl-PL" sz="11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Schönebeck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pl-PL" sz="11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Elbezm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BALCEREK JÓZEF 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XI 1915</a:t>
                      </a:r>
                      <a:b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XII 1991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524274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BANASZKIEWICZ  BARBARA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III 1915 Lida, ZSSR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VI 1999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 Brześcia razem z mężem wysłana do Niemiec – </a:t>
                      </a:r>
                      <a:r>
                        <a:rPr lang="pl-PL" sz="11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Breslau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Tu została zatrudniona w </a:t>
                      </a:r>
                      <a:r>
                        <a:rPr lang="pl-PL" sz="11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Christ-Werke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przy </a:t>
                      </a:r>
                      <a:r>
                        <a:rPr lang="pl-PL" sz="1100" dirty="0" err="1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Michaelisstrasse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 48 (ul. 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owowiejska).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377566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BANIEWICZ JERZY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II 1931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Berezów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pow.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Stolin</a:t>
                      </a:r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VIII 2020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Wyższe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w 1943 r. do Wrocławia, obóz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Od 1944 r. praca w gospodarstwie rolnym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Giebułtowie k. Gryfowa Śl., do wyzwolenia. Po wojnie praca w WSK 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Hydral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”.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2153233"/>
                  </a:ext>
                </a:extLst>
              </a:tr>
              <a:tr h="377566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BARDAK  LEOKADIA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V 1912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XI 1990 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7498356"/>
                  </a:ext>
                </a:extLst>
              </a:tr>
              <a:tr h="377566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BARGIELSKI STANISŁAW (WŁADYSŁAW)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VI 1920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XI 1993   Marszowice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przymusowa w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Aplandorf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k. Lipska, Fabryka Pomp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„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Silesia” Wrocław, obóz Gross-Rosen.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1386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674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B8C31F9C-A94B-41D7-A37B-9368B7A2B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4776" r="2529" b="4678"/>
          <a:stretch/>
        </p:blipFill>
        <p:spPr>
          <a:xfrm>
            <a:off x="987706" y="1409460"/>
            <a:ext cx="6172200" cy="4388703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="" xmlns:a16="http://schemas.microsoft.com/office/drawing/2014/main" id="{D6352509-1EA6-4550-B8FF-9F6755BA2905}"/>
              </a:ext>
            </a:extLst>
          </p:cNvPr>
          <p:cNvSpPr txBox="1">
            <a:spLocks/>
          </p:cNvSpPr>
          <p:nvPr/>
        </p:nvSpPr>
        <p:spPr>
          <a:xfrm>
            <a:off x="0" y="265964"/>
            <a:ext cx="12192000" cy="8863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000" dirty="0">
                <a:latin typeface="Arial Narrow" panose="020B0606020202030204" pitchFamily="34" charset="0"/>
              </a:rPr>
              <a:t>   </a:t>
            </a:r>
            <a:r>
              <a:rPr lang="pl-PL" sz="3200" dirty="0">
                <a:latin typeface="Arial Narrow" panose="020B0606020202030204" pitchFamily="34" charset="0"/>
              </a:rPr>
              <a:t>Zdjęcie z wysiedlenia ludności polskiej z Ostrzeszowa do obozu w Dachau </a:t>
            </a:r>
            <a:br>
              <a:rPr lang="pl-PL" sz="3200" dirty="0">
                <a:latin typeface="Arial Narrow" panose="020B0606020202030204" pitchFamily="34" charset="0"/>
              </a:rPr>
            </a:br>
            <a:r>
              <a:rPr lang="pl-PL" sz="3200" dirty="0">
                <a:latin typeface="Arial Narrow" panose="020B0606020202030204" pitchFamily="34" charset="0"/>
              </a:rPr>
              <a:t>   3 maja 1940 r. </a:t>
            </a:r>
            <a:endParaRPr lang="pl-PL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8B722CF-900E-455A-A7F3-DF5603383946}"/>
              </a:ext>
            </a:extLst>
          </p:cNvPr>
          <p:cNvSpPr txBox="1"/>
          <p:nvPr/>
        </p:nvSpPr>
        <p:spPr>
          <a:xfrm>
            <a:off x="7267074" y="4597834"/>
            <a:ext cx="4056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Arial Narrow" panose="020B0606020202030204" pitchFamily="34" charset="0"/>
              </a:rPr>
              <a:t>WIELU NASZYCH CZŁONKÓW ZOSTAŁO PRZYMUSOWO PRZESIEDLONYCH WŁAŚNIE Z OBSZARÓW MAŁOPOLSKI, </a:t>
            </a:r>
            <a:br>
              <a:rPr lang="pl-PL" dirty="0">
                <a:latin typeface="Arial Narrow" panose="020B0606020202030204" pitchFamily="34" charset="0"/>
              </a:rPr>
            </a:br>
            <a:r>
              <a:rPr lang="pl-PL" dirty="0">
                <a:latin typeface="Arial Narrow" panose="020B0606020202030204" pitchFamily="34" charset="0"/>
              </a:rPr>
              <a:t>JAK I Z SAMEGO OSTRZESZOWA.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934CA1F7-65A7-4FF2-8E73-0B7B9DF64770}"/>
              </a:ext>
            </a:extLst>
          </p:cNvPr>
          <p:cNvSpPr txBox="1"/>
          <p:nvPr/>
        </p:nvSpPr>
        <p:spPr>
          <a:xfrm>
            <a:off x="987706" y="5932151"/>
            <a:ext cx="2609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Zdjęcie wykonała Maria Golusińska</a:t>
            </a:r>
          </a:p>
        </p:txBody>
      </p:sp>
    </p:spTree>
    <p:extLst>
      <p:ext uri="{BB962C8B-B14F-4D97-AF65-F5344CB8AC3E}">
        <p14:creationId xmlns:p14="http://schemas.microsoft.com/office/powerpoint/2010/main" val="3176731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="" xmlns:a16="http://schemas.microsoft.com/office/drawing/2014/main" id="{59F44D71-E85E-4A4B-AAB4-F71E395D475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2718278"/>
              </p:ext>
            </p:extLst>
          </p:nvPr>
        </p:nvGraphicFramePr>
        <p:xfrm>
          <a:off x="489678" y="635810"/>
          <a:ext cx="11212643" cy="554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5">
                  <a:extLst>
                    <a:ext uri="{9D8B030D-6E8A-4147-A177-3AD203B41FA5}">
                      <a16:colId xmlns="" xmlns:a16="http://schemas.microsoft.com/office/drawing/2014/main" val="2754226389"/>
                    </a:ext>
                  </a:extLst>
                </a:gridCol>
                <a:gridCol w="1657216">
                  <a:extLst>
                    <a:ext uri="{9D8B030D-6E8A-4147-A177-3AD203B41FA5}">
                      <a16:colId xmlns="" xmlns:a16="http://schemas.microsoft.com/office/drawing/2014/main" val="2132850735"/>
                    </a:ext>
                  </a:extLst>
                </a:gridCol>
                <a:gridCol w="1214203">
                  <a:extLst>
                    <a:ext uri="{9D8B030D-6E8A-4147-A177-3AD203B41FA5}">
                      <a16:colId xmlns="" xmlns:a16="http://schemas.microsoft.com/office/drawing/2014/main" val="3599146019"/>
                    </a:ext>
                  </a:extLst>
                </a:gridCol>
                <a:gridCol w="1096424">
                  <a:extLst>
                    <a:ext uri="{9D8B030D-6E8A-4147-A177-3AD203B41FA5}">
                      <a16:colId xmlns="" xmlns:a16="http://schemas.microsoft.com/office/drawing/2014/main" val="179510386"/>
                    </a:ext>
                  </a:extLst>
                </a:gridCol>
                <a:gridCol w="1002199">
                  <a:extLst>
                    <a:ext uri="{9D8B030D-6E8A-4147-A177-3AD203B41FA5}">
                      <a16:colId xmlns="" xmlns:a16="http://schemas.microsoft.com/office/drawing/2014/main" val="1777637202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928836639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BARTNIKIEWICZ  MARIA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II 1945 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Znojmie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(Czechosłowacja)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1999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1999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 marL="1352550" indent="-13525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po wojnie: szpital, ul. Kamieńskiego.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32664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BARTOSZ JULIAN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VI 1934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Redaktor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Członek  Honorowy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173981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BASZKIEWICZ    MIKOŁAJ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XII 1926 Słupca, woj. wielkopolskie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II 1995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1982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Tokarz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1983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na roboty przymusowe do </a:t>
                      </a:r>
                      <a:r>
                        <a:rPr lang="pl-PL" sz="1100" dirty="0" err="1">
                          <a:latin typeface="Arial Narrow" panose="020B0606020202030204" pitchFamily="34" charset="0"/>
                        </a:rPr>
                        <a:t>Ancynbergu</a:t>
                      </a:r>
                      <a:r>
                        <a:rPr lang="pl-PL" sz="1100" dirty="0">
                          <a:latin typeface="Arial Narrow" panose="020B0606020202030204" pitchFamily="34" charset="0"/>
                        </a:rPr>
                        <a:t> (?)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(gm. </a:t>
                      </a:r>
                      <a:r>
                        <a:rPr lang="pl-PL" sz="1100" dirty="0" err="1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Grünberg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 – zielonogórskie)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Praca do wyzwolenia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1945 r. Po wojnie praca od 1948 do 1982 r. ASPA (ul. Nyska).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972423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BĄKOWSKA  JULIA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9  II 1922 Czelatyce woj. lwowskie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VI 2014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Średnie </a:t>
                      </a:r>
                      <a:b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1977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w 1940 r. do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Anzenburga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(?) Pracuje w fabryce konserw (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Konservenfabrik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 Po ucieczce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Niemiec skazana na więzienie -- Katowice (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Alexanderplatz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??). Po wojnie pracuje jako starszy referent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zakładach wrocławskich.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2060890"/>
                  </a:ext>
                </a:extLst>
              </a:tr>
              <a:tr h="312354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BEDNAREK  CZESŁAW </a:t>
                      </a: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III 1919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VI 2002 </a:t>
                      </a: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0546645"/>
                  </a:ext>
                </a:extLst>
              </a:tr>
              <a:tr h="455006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BERDYN JAN</a:t>
                      </a: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III 1925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III 2003</a:t>
                      </a: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do Zawiercia – praca w  Fabryce Urządzeń Mechanicznych.</a:t>
                      </a: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6902048"/>
                  </a:ext>
                </a:extLst>
              </a:tr>
              <a:tr h="187094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BERNY TADEUSZ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X 1922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Trzebinia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X 2001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Wyższe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Deportowany do Wrocławia, praca w zakładach zbrojeniowych FAMO-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Przebywał w różnych obozach wrocławskich. Należał do grupy wywiadowczej 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Stragan”. Aresztowany w lipcu 1944 r. Trafił do obozu Gross-Rosen, następnie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Flossenbürga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Bawarii. Po wojnie został doktorem nauk ekonomicznych. Aktywny działacz SPR przez III Rzeszę i w Klubie Ludzi ze Znakiem 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P”.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81148241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BIAŁECKA ZOFIA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III 1924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upadku powstania warszawskiego wywieziona do Niemiec. Praca w fabryce (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nieczyt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.).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376200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BIELAWSKA-TRYBA TERESA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X 1932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Średnie </a:t>
                      </a:r>
                      <a:b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Emerytura – 1990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Tomaszowa przewieziona z mamą do fabryki w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Železnym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Brodzie. Później do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Hohenfelde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(Sudety, Niemcy). Po wojnie pracowała w Łodzi i we Wrocławiu. Działaczka społeczna Stowarzyszenia Polaków Represjonowanych przez III Rzeszę i Klubu Ludzi ze Znakiem 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P”. Od stycznia 2015 r. przewodnicząca Klubu.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5000365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BIEDRZYCKI ZBIGNIEW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II 1935  Warszawa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Wyższe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1352550" indent="-13525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Wykreślono </a:t>
                      </a:r>
                    </a:p>
                    <a:p>
                      <a:pPr marL="1352550" indent="-13525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1997r.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Warszawy wywieziony z matką do obozu przejściowego w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Następnie do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Petersdorfu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Kapitan pożarnictwa (Piotrkowice k. Sobieszowa). Praca w fabryce bomb i amunicji. Po wojnie pracuje w Warszawie – Zakłady Wytwórcze Lamp Elektrycznych.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849831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BIELIC ZOFIA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IV 1915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Warszawa 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2003 r.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po powstaniu warszawskim w 1944 r. Obozy pracy przymusowej: cukrownia k. Wrocławia, Fabryka Fajansu na </a:t>
                      </a:r>
                      <a:r>
                        <a:rPr lang="pl-PL" sz="1100" i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Matthiasstrasse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FAMO-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1945 r.</a:t>
                      </a: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4189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BIERNAWSKA ELŻBIETA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XII 1925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II 2002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1352550" indent="-13525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1547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91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DC96CD73-88C3-42EA-8A1D-917DEE1C3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9065" y="4216572"/>
            <a:ext cx="3652025" cy="15983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KARTKA (POSTKARTE) WYSŁANA </a:t>
            </a:r>
            <a:b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12 MAJA 1943 R. Z OBOZU „BURGWEIDE”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ZE SŁOWAMI: „NIE WRÓCĘ SZYBKO, </a:t>
            </a:r>
            <a:b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NIE PRZEJMUJCIE SIĘ TYM”.</a:t>
            </a:r>
            <a:b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NA ZNACZKU ADOLF HITLER.</a:t>
            </a:r>
          </a:p>
        </p:txBody>
      </p:sp>
      <p:pic>
        <p:nvPicPr>
          <p:cNvPr id="7" name="Symbol zastępczy obrazu 6">
            <a:extLst>
              <a:ext uri="{FF2B5EF4-FFF2-40B4-BE49-F238E27FC236}">
                <a16:creationId xmlns="" xmlns:a16="http://schemas.microsoft.com/office/drawing/2014/main" id="{8F6BD07B-CEDB-485D-94CC-0105E6AB99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r="106"/>
          <a:stretch>
            <a:fillRect/>
          </a:stretch>
        </p:blipFill>
        <p:spPr>
          <a:xfrm>
            <a:off x="776942" y="1043061"/>
            <a:ext cx="7038130" cy="477187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DCBF3B2F-8750-4C00-8C0C-35904EA66486}"/>
              </a:ext>
            </a:extLst>
          </p:cNvPr>
          <p:cNvSpPr txBox="1"/>
          <p:nvPr/>
        </p:nvSpPr>
        <p:spPr>
          <a:xfrm>
            <a:off x="776942" y="5970274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/>
              <a:t> </a:t>
            </a:r>
            <a:r>
              <a:rPr lang="pl-PL" sz="1800" dirty="0">
                <a:latin typeface="Arial Narrow" panose="020B0606020202030204" pitchFamily="34" charset="0"/>
              </a:rPr>
              <a:t>Źródło: dolny-slask.pl</a:t>
            </a:r>
            <a:endParaRPr lang="pl-P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92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906C80F5-28C6-4B14-9268-E134440B1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291702"/>
              </p:ext>
            </p:extLst>
          </p:nvPr>
        </p:nvGraphicFramePr>
        <p:xfrm>
          <a:off x="532706" y="629830"/>
          <a:ext cx="11126588" cy="5615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94">
                  <a:extLst>
                    <a:ext uri="{9D8B030D-6E8A-4147-A177-3AD203B41FA5}">
                      <a16:colId xmlns="" xmlns:a16="http://schemas.microsoft.com/office/drawing/2014/main" val="2754226389"/>
                    </a:ext>
                  </a:extLst>
                </a:gridCol>
                <a:gridCol w="1581532">
                  <a:extLst>
                    <a:ext uri="{9D8B030D-6E8A-4147-A177-3AD203B41FA5}">
                      <a16:colId xmlns="" xmlns:a16="http://schemas.microsoft.com/office/drawing/2014/main" val="2132850735"/>
                    </a:ext>
                  </a:extLst>
                </a:gridCol>
                <a:gridCol w="1161254">
                  <a:extLst>
                    <a:ext uri="{9D8B030D-6E8A-4147-A177-3AD203B41FA5}">
                      <a16:colId xmlns="" xmlns:a16="http://schemas.microsoft.com/office/drawing/2014/main" val="3599146019"/>
                    </a:ext>
                  </a:extLst>
                </a:gridCol>
                <a:gridCol w="1149373">
                  <a:extLst>
                    <a:ext uri="{9D8B030D-6E8A-4147-A177-3AD203B41FA5}">
                      <a16:colId xmlns="" xmlns:a16="http://schemas.microsoft.com/office/drawing/2014/main" val="179510386"/>
                    </a:ext>
                  </a:extLst>
                </a:gridCol>
                <a:gridCol w="1002199">
                  <a:extLst>
                    <a:ext uri="{9D8B030D-6E8A-4147-A177-3AD203B41FA5}">
                      <a16:colId xmlns="" xmlns:a16="http://schemas.microsoft.com/office/drawing/2014/main" val="1777637202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928836639"/>
                    </a:ext>
                  </a:extLst>
                </a:gridCol>
              </a:tblGrid>
              <a:tr h="433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BIERZAŃSKI 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MIECZYSŁAW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XI 1925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XI 1991 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Deportowany do Drezna. Pracuje w Fabryce Papierosów – Miller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Schwering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1739811"/>
                  </a:ext>
                </a:extLst>
              </a:tr>
              <a:tr h="48439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BILSKA JANINA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XII 1924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Bolechów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IX 2016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1982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1989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Obóz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Haiming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1942 r. Od VI 1943 r. Austria 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Tyrol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Sölden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restauracja Izydora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Rimmela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wyzwoleniu: Wrocław -- Powszechny Dom Towarowy do 1982 r.</a:t>
                      </a: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9724231"/>
                  </a:ext>
                </a:extLst>
              </a:tr>
              <a:tr h="625674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BLASZKA EDMUND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16.XI 1929 Poznań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V 2016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1991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1994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Transport do Wrocławia. Praca w FAMO-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 w innych obozach pracy. W ostatnim obozie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doczekał się wyzwolenia. W 1945 r. po wojnie praca w Fabryce Urządzeń Mechanicznych i WSK do 1955 r. Zakładzie Remontowo-Energetycznym do 1991 r.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2060890"/>
                  </a:ext>
                </a:extLst>
              </a:tr>
              <a:tr h="546168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BLASZKA FELIKS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XI 1932 Poznań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V 2016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1994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Włostowa wywieziony do Wrocławia z całą rodziną. w 1943 r. Praca w FAMO-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magazynie. W 1945 r. przebywanie i praca w różnych obozach pracy. W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doczekał wyzwolenia. Od 1949 r. praca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Zakładach Naprawczych Taboru Kolejowego Wrocław, ul. Rychtalska.</a:t>
                      </a:r>
                    </a:p>
                  </a:txBody>
                  <a:tcPr marL="68580" marR="68580" marT="0" marB="0">
                    <a:solidFill>
                      <a:srgbClr val="E3EF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0546645"/>
                  </a:ext>
                </a:extLst>
              </a:tr>
              <a:tr h="41100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BLASZKA ZDZISŁAW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XI 1932 Poznań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VII 2019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1992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1994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Włostowa wywieziony z braćmi do obozów pracy na terenie Wrocławia. W obozie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doczekał się wyzwolenia w 1945 r. Od 1949 do 1992 r. praca w PZL „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Hydral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Psie Pole.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6902048"/>
                  </a:ext>
                </a:extLst>
              </a:tr>
              <a:tr h="322930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BONDYR NARCYZ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X 1922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VIII 2010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Brak danych.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81148241"/>
                  </a:ext>
                </a:extLst>
              </a:tr>
              <a:tr h="736718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BOŻYM-JONKISZ MAGDALENA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VIII 1924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XII 2011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Wyższe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powstania warszawskiego – przewóz do: Lamsdorf (Łambinowice), Wrocław – obóz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Klecina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I 1944 r., Clausewitz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(Hauke-Bosaka),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wyzwolenia i po odwiezieniu chorych i rannych do szpitala. Po ukończeniu Akademii Medycznej pracowała w Wydziale Zdrowia, kierownik WZ dzielnicy Psie Pole i dyrektor ZOZ tejże dzielnicy.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901853"/>
                  </a:ext>
                </a:extLst>
              </a:tr>
              <a:tr h="525197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BRUDZIŃSKI LUDWIK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VIII 1932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Sucha Beskidzka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I 2014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w III 1940 r. do: Wrocław-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Swojec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z mamą – prace różne u gospodarza do 1944 r. Obozy w latach 1944-1945: Clausewitz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Bergstrasse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wojnie: praca jako kierowca.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8346437"/>
                  </a:ext>
                </a:extLst>
              </a:tr>
              <a:tr h="688696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BRZEZIŃSKI MIECZYSŁAW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VIII 1933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1991 Rezygnacja – wypisano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2007 r.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z Równego w 1942 r. do prac na gospodarstwie w Niemczech w miejscowości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Deutman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wyzwolenia. Po wojnie: Państwowy Zakład Ubezpieczeń we Wrocławiu. </a:t>
                      </a:r>
                    </a:p>
                    <a:p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8165818"/>
                  </a:ext>
                </a:extLst>
              </a:tr>
              <a:tr h="762107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BUCZKOWSKI JÓZEF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 1923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Włocławek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I 1990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1942 r. wywieziony do: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Güstrow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VIII 1944 r. i fabryka samolotów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Heikel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1945 r. Po wojnie praca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Przedsiębiorstwie Budownictwa Kolejowego do 1982 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1574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43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72C51E50-D247-4748-B9D2-7B8D91CC6B0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0" y="323967"/>
            <a:ext cx="12192000" cy="747897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  Polacy we Wrocławiu w czasie wojny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EC4D5B71-5F14-4B28-A622-8DAB7B3F231F}"/>
              </a:ext>
            </a:extLst>
          </p:cNvPr>
          <p:cNvSpPr txBox="1"/>
          <p:nvPr/>
        </p:nvSpPr>
        <p:spPr>
          <a:xfrm>
            <a:off x="1371996" y="1571632"/>
            <a:ext cx="8934137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KONIEC II WOJNY ŚWIATOWEJ NIEWOLNICZĄ PRACĘ WE WROCŁAWIU WYKONYWAŁO OKOŁO 50 TYSIĘCY POLAKÓW, Z KTÓRYCH DUŻĄ GRUPĘ STANOWILI UWIĘZIENI I PRZEWIEZIENI DO WROCŁAWIA W 1944 R. UCZESTNICY POWSTANIA WARSZAWSKIEGO. ZOSTALI ONI ROZLOKOWANI W 70 WROCŁAWSKICH I PODWROCŁAWSKICH OBOZACH. </a:t>
            </a:r>
            <a:r>
              <a:rPr lang="pl-P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WŚRÓD NICH BYLI </a:t>
            </a:r>
            <a:r>
              <a:rPr lang="pl-PL" b="1" dirty="0">
                <a:latin typeface="Arial Narrow" panose="020B0606020202030204" pitchFamily="34" charset="0"/>
              </a:rPr>
              <a:t>MŁODZI LUDZIE, CZĘSTO DZIECI WYKORZYSTYWANE DO CIĘŻKICH PRAC NA RZECZ III RZESZY. WE WROCŁAWIU I OKOLICACH BYŁO ICH OKOŁO 300 TYSIĘCY.</a:t>
            </a:r>
            <a:endParaRPr lang="pl-PL" sz="18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="" xmlns:a16="http://schemas.microsoft.com/office/drawing/2014/main" id="{0F314BDD-8174-41BB-A335-77FFB4A47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38" y="3579581"/>
            <a:ext cx="3045635" cy="182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6AC5055C-F8CF-4660-8747-90062072B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23" y="3572953"/>
            <a:ext cx="2712488" cy="1788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Obraz 25">
            <a:extLst>
              <a:ext uri="{FF2B5EF4-FFF2-40B4-BE49-F238E27FC236}">
                <a16:creationId xmlns="" xmlns:a16="http://schemas.microsoft.com/office/drawing/2014/main" id="{60362217-3E9A-47AD-8861-E61D198D98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04" y="3498021"/>
            <a:ext cx="2127658" cy="1788347"/>
          </a:xfrm>
          <a:prstGeom prst="rect">
            <a:avLst/>
          </a:prstGeom>
        </p:spPr>
      </p:pic>
      <p:sp>
        <p:nvSpPr>
          <p:cNvPr id="27" name="pole tekstowe 26">
            <a:extLst>
              <a:ext uri="{FF2B5EF4-FFF2-40B4-BE49-F238E27FC236}">
                <a16:creationId xmlns="" xmlns:a16="http://schemas.microsoft.com/office/drawing/2014/main" id="{D0CA1492-5813-449D-9153-704FBC527D6B}"/>
              </a:ext>
            </a:extLst>
          </p:cNvPr>
          <p:cNvSpPr txBox="1"/>
          <p:nvPr/>
        </p:nvSpPr>
        <p:spPr>
          <a:xfrm>
            <a:off x="6724669" y="5569633"/>
            <a:ext cx="266214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Skierowanie do pracy przymusowej 12-letniego chłopca Jerzego </a:t>
            </a:r>
            <a:r>
              <a:rPr lang="pl-PL" sz="1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Podlaka</a:t>
            </a:r>
            <a:r>
              <a:rPr lang="pl-PL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dirty="0"/>
          </a:p>
        </p:txBody>
      </p:sp>
      <p:sp>
        <p:nvSpPr>
          <p:cNvPr id="28" name="pole tekstowe 27">
            <a:extLst>
              <a:ext uri="{FF2B5EF4-FFF2-40B4-BE49-F238E27FC236}">
                <a16:creationId xmlns="" xmlns:a16="http://schemas.microsoft.com/office/drawing/2014/main" id="{AD86D0D3-2C80-4312-B23A-D40C1E484FE7}"/>
              </a:ext>
            </a:extLst>
          </p:cNvPr>
          <p:cNvSpPr txBox="1"/>
          <p:nvPr/>
        </p:nvSpPr>
        <p:spPr>
          <a:xfrm>
            <a:off x="501538" y="5543123"/>
            <a:ext cx="304563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Tablica pamiątkowa na pralni </a:t>
            </a:r>
            <a:br>
              <a:rPr lang="pl-PL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ul. Krakowskiej.	 </a:t>
            </a:r>
            <a:endParaRPr lang="pl-PL" sz="1400" dirty="0"/>
          </a:p>
        </p:txBody>
      </p:sp>
      <p:sp>
        <p:nvSpPr>
          <p:cNvPr id="29" name="pole tekstowe 28">
            <a:extLst>
              <a:ext uri="{FF2B5EF4-FFF2-40B4-BE49-F238E27FC236}">
                <a16:creationId xmlns="" xmlns:a16="http://schemas.microsoft.com/office/drawing/2014/main" id="{EA5E4745-5A32-49B4-A041-85AC6CF0A705}"/>
              </a:ext>
            </a:extLst>
          </p:cNvPr>
          <p:cNvSpPr txBox="1"/>
          <p:nvPr/>
        </p:nvSpPr>
        <p:spPr>
          <a:xfrm>
            <a:off x="3806714" y="5555421"/>
            <a:ext cx="255133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Robotnicy przymusowi podczas prac przy budowie ulicy.</a:t>
            </a:r>
            <a:endParaRPr lang="pl-PL" sz="1400" dirty="0"/>
          </a:p>
        </p:txBody>
      </p:sp>
      <p:sp>
        <p:nvSpPr>
          <p:cNvPr id="30" name="pole tekstowe 29">
            <a:extLst>
              <a:ext uri="{FF2B5EF4-FFF2-40B4-BE49-F238E27FC236}">
                <a16:creationId xmlns="" xmlns:a16="http://schemas.microsoft.com/office/drawing/2014/main" id="{C97C754B-B0F5-4753-88FB-8B2151EE06B6}"/>
              </a:ext>
            </a:extLst>
          </p:cNvPr>
          <p:cNvSpPr txBox="1"/>
          <p:nvPr/>
        </p:nvSpPr>
        <p:spPr>
          <a:xfrm>
            <a:off x="9581643" y="5543123"/>
            <a:ext cx="210881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 Narrow" panose="020B0606020202030204" pitchFamily="34" charset="0"/>
              </a:rPr>
              <a:t>Znak, jaki musieli nosić na piersi przymusowi robotnicy.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A9E03789-404F-4B26-A17B-4844959B7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116" y="3579581"/>
            <a:ext cx="2551330" cy="185736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64E452E5-2C80-4DAE-8425-7D17603C9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967942"/>
              </p:ext>
            </p:extLst>
          </p:nvPr>
        </p:nvGraphicFramePr>
        <p:xfrm>
          <a:off x="409575" y="461050"/>
          <a:ext cx="11212643" cy="5935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BUDZIŁO IRENA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III 1932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Łuck, woj. wołyńskie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okresie wojny praca na roli –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Hötzelsdorf-Geras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do wyzwolenia. Po wojnie praca w Nadodrzańskich Zakładach Przemysłu Lniarskiego w Nowej Soli, Zarząd Woj. PKS Wrocław, Urząd Woj. – Wydział Finansowy, st. inspektor wojewódzki.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BUDZIŁO WALDEMAR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VIII 1929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III 2012 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1998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okresie wojny robotnik rolny –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Schönfeld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osiedle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Wüsten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praca w Zakładach Włókienniczych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Nowej Soli i do 1976 r. w Komendzie Wojewódzkiej Policji.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222986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BUKOWSKI CZESŁAW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VI 1918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Warszawa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VIII 1997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z fabryki karabinów Gerlach do pracy przymusowej w Austrii w fabryce Steyr-Daimler-Puch, 1941-1945 r. Po wojnie kontroler w „Pafawagu”, „Ponar”: technikum i ZSZ mechaniczna. Od 1976 r. do 1983 r.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„Polam”. </a:t>
                      </a:r>
                    </a:p>
                    <a:p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BUSZEWSKA WANDA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VIII 1930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1981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Obozy: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Lu”enthal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[</a:t>
                      </a:r>
                      <a:r>
                        <a:rPr lang="pl-PL" sz="1100" i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Lilienthal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?] majątek prace polowe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Guttstrewaldung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1943-1945 r. Po wojnie w PKO – Wrocław, Jedn. Wojskowa 3115 – księgowa.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CENTKOWSKA WIKTORIA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XII 1918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VII 2000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Przewieziona z synem do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praca w FAMO-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CENTKOWSKI JACEK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III 1939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VI 2001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razem z mamą do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i ukończeniu szkół pracuje w Stacji Ratownictwa Górniczego „Lubin” i Lubomierz – kierownik produkcji ogrodniczej.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CHAJDAS BRONISŁAW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IX 1918 Felicjanów, woj. poznańskie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XI 1990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1939 r. wywieziony na roboty przymusowe do: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Hadorf-Starnberg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do 1945 r. Po wyzwoleniu praca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w: „Pafawag”, „Hutmen”, spółdzielnie „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Olgina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i „Omega” do 1978 r.</a:t>
                      </a:r>
                    </a:p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CHINEK JAN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 1904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VIII 1989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CHMIELIŃSKI WIESŁAW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VI 1936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VIII 2004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Przebywał z rodzicami we Wrocławiu.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CHOJNACKA STANISŁAWA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VIII 1924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I 2009 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w gospodarstwie k. Wrocławia w: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Michelsdorf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(Miszkowice).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CHRÓŚCIAK KAZIMIERA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XII 1937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Sulmierzyce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2000,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składzie Zarządu Klubu Ludzi ze Znakiem „P”, przy TMW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Przebywała z mamą i rodzeństwem od 1942 r. w: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Preusenfeld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Kreis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pow. Milicz, w majątku: Herm Georg von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Heydebrand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1945 r.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152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5">
            <a:extLst>
              <a:ext uri="{FF2B5EF4-FFF2-40B4-BE49-F238E27FC236}">
                <a16:creationId xmlns="" xmlns:a16="http://schemas.microsoft.com/office/drawing/2014/main" id="{B0F1D325-FBA5-4C8B-A099-5BB11A5D7D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348169"/>
              </p:ext>
            </p:extLst>
          </p:nvPr>
        </p:nvGraphicFramePr>
        <p:xfrm>
          <a:off x="523875" y="496888"/>
          <a:ext cx="11212643" cy="5676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CHWAJOŁ PIOTR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XI 1915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Zręczyce, pow. Myślenice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IV 1990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IX 1939 r. jeniec wojenny z Warszawy, w niewoli niemieckiej do 1940 r. Od VII 1940 r. praca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miejscowości Tyrol – Austria, hotel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Batzenhof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do wyzwolenia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Słupfich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woj. Karlsruhe.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wyzwoleniu ZNTK-Wrocław.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CHYBOWSKA MARIA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XII 1921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Tomaszówka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III 1986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1943 r. wywieziona do Solingen – Zagłębie Ruhry, do Fabryki Kruppa. </a:t>
                      </a:r>
                    </a:p>
                    <a:p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34131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CHYBOWSKI STANISŁAW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X 1924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IX 1998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w fabryce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Verpackungen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Wilhelm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Schlochauer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Hamburg.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14616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CHYLICKI CZESŁAW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 1927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2003 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502750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CIESIELSKI JÓZEF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III 1907 Raków 1996 r. Kępno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Warszawy wywieziony w 1942 r.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Schutzangehöriger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[??? to jest volkslista] jako sprzedawca, mieszka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 właściciela przedsiębiorstwa do V 1944 r. Zakład Przemysłu Drzewnego.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CIEŚLARCZYK JAN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VI 1911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 1988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4160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CYWIŃSKI MARIAN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XII 1924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III 2002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1995 r.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Transport do: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Kindsbok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praca w cegielni.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CZEPEL STEFAN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 1925, Kalisz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 – 1982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w 1942 r. do Wrocławia – praca w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Akkumulatorenfabrik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Marshall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Co.,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Neue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Taschen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Strasse 30 (Hugona Kołłątaja). Po wojnie – Zakład Budowy Kolei Wrocław.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CZYŻEWSKA JANINA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V 1928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IV 2008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ĆWIKŁA BOLESŁAW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I 1901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VIII 1987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DAMCZYK EDWARD </a:t>
                      </a: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XI 1910 Kępno</a:t>
                      </a:r>
                    </a:p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VI 1984 </a:t>
                      </a: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do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1940 r. Praca w Browarze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Kippke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Aresztowany i osądzony w 1942 r., przebywa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obozie koncentracyjnym w Mauthausen do wyzwolenia. Po wojnie uczy w szkołach średnich.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DAMCZYK FELICYTA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VI 1922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IV 2004 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Ostrzeszowa uciekła wraz z koleżankami do Wrocławia w IV 1941 r. Już w sierpniu 1941 r. po nawiązaniu kontaktów zaczęła działać w ruchu oporu „Olimp”. Aresztowana w 1942 r. Po wojnie pracowała jako bibliotekarka Wydziału Farmacji AM we Wrocławiu. Działaczka w TMW i Klubu Ludzi ze Znakiem „P”, zaangażowana w ustawienie pomnika pomordowanych członków ruchu oporu „Olimp”.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675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0F4FA1E3-65E1-48BB-A51C-D4A5EAB48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40622"/>
            <a:ext cx="5033960" cy="40804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ORGANIZACJA „OLIMP” ZOSTAŁA ZAŁOŻONA W 1941 ROKU. NALEŻELI DO NIEJ CZŁONKOWIE MIEJSCOWEJ POLONII, GÓRNOŚLĄZACY I PRZEBYWAJĄCY WE WROCŁAWIU NA ROBOTACH PRZYMUSOWYCH WIELKOPOLANIE. CZŁONKOWIE ORGANIZACJI ZBIERALI INFORMACJE WYWIADOWCZE I ORGANIZOWALI AKCJE SABOTAŻOWE, POMAGALI POLSKIM ROBOTNIKOM. </a:t>
            </a:r>
            <a:b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SKŁAD GRUPY WESZLI MIĘDZY INNYMI: STANISŁAW GRZESIEWSKI, RAFAŁ TWARDZIK, BRACIA WYDERKOWSCY, ALOJZY MARSZAŁEK, EDWARD DAMCZYK I FELICYTA PODLAKÓWNA (DAMCZYK).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1942 ROKU GESTAPO ARESZTOWAŁO 90 CZŁONKÓW „OLIMPU”. WIELU Z NICH ZGINĘŁO W NIEMIECKICH OBOZACH.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5BB4E7B3-0480-42B5-BE9C-F1C5E24629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43" y="1187156"/>
            <a:ext cx="2843901" cy="448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dtytuł 2">
            <a:extLst>
              <a:ext uri="{FF2B5EF4-FFF2-40B4-BE49-F238E27FC236}">
                <a16:creationId xmlns="" xmlns:a16="http://schemas.microsoft.com/office/drawing/2014/main" id="{4882E07F-6EDE-4EC0-83AD-2D4610FE89F6}"/>
              </a:ext>
            </a:extLst>
          </p:cNvPr>
          <p:cNvSpPr txBox="1">
            <a:spLocks/>
          </p:cNvSpPr>
          <p:nvPr/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Felicyta </a:t>
            </a:r>
            <a:r>
              <a:rPr lang="pl-PL" sz="5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Damczyk</a:t>
            </a:r>
            <a:endParaRPr lang="pl-PL" sz="5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405F767F-51A5-4604-86F9-ADDF241B881B}"/>
              </a:ext>
            </a:extLst>
          </p:cNvPr>
          <p:cNvSpPr txBox="1"/>
          <p:nvPr/>
        </p:nvSpPr>
        <p:spPr>
          <a:xfrm>
            <a:off x="630277" y="6041722"/>
            <a:ext cx="70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DZIAŁACZKA RUCHU OPORU „OLIMP”. WIĘZIONA I TORTUROWANA PRZEZ GESTAPO</a:t>
            </a: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FF9CC88F-6612-4671-BC66-56B95F330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994488"/>
              </p:ext>
            </p:extLst>
          </p:nvPr>
        </p:nvGraphicFramePr>
        <p:xfrm>
          <a:off x="489678" y="262025"/>
          <a:ext cx="11212643" cy="666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DANIELAK FRANCISZEK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VIII 1912  Pikiel (Niemcy).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V 1987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niewolnicza – Wrocław od 1940 r. do 1945 r. Union-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Schlesien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MPK, pl. Solny.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DĄBKOWSKA EMILIA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II 1919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Warszawa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III 1994 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1970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powstaniu warszawskim wywieziona z Warszawy do Wrocławia. Praca w Fabryce Jedwabiu. Różne obozy – ostatni do wyzwolenia: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192729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DĄBROWSKI BOLESŁAW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X 1918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IX 1996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1969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Jeniec wojenny 1939 r., osadzony w Oświęcimiu, potem we Wrocławiu. Szewc – robotnik szewski u Ignaca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Kischka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Z obozu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Clausewitzstrasse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ucieka i dostaje się do Armii ZSRR. Walczy o Wrocław do 15 V 1945 r.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zostaje ranny. Po wojnie: ostatnie lata jako kierownik usługi spółdzielni „Astra-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Olgina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”. </a:t>
                      </a:r>
                    </a:p>
                    <a:p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DEMBNY FRANCISZEK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IX 1913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IV 1987 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Wyjechał z Ogrodzieńca do Jarosławic k. Oławy. W I 1941 r. uciekł do Chorzowa, aresztowany i osadzony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więzieniu w Katowicach i we Wrocławiu, wywieziony do obozu karnego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Arbeitserziehungslager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Rattwitz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wojnie pracował  jako elektryk. Był działaczem podziemnej „Solidarności”. Aktywnie działał w Zarządzie Klubu Ludzi ze Znakiem „P”.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DERDA STANISŁAW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IX 1924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IV 2018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Wyjechał z Ogrodzieńca do Jarosławic k. Oławy. W I 1941 r. uciekł do Chorzowa, aresztowany – osadzony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więzieniu w Katowicach i we Wrocławiu, osadzony w obozie karnym w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Arbeitserziehungslager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Rattwitz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wojnie pracował jako elektryk. Był działaczem podziemnej „Solidarności”. Aktywnie działał w Zarządzie Klubu Ludzi ze Znakiem „P”.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DĘBSKI STANISŁAW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V 1924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I 2010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46596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DMOCH WŁADYSŁAWA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VI 1909 Warszawa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II 1984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łapanki do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skierowana do pracy w cukrowni na Klecinie. Podczas oblężenia – obóz Clausewitz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(ul. Hauke-Bosaka) i z siostrą na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Bergstrasse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(ul. Góralska). 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DOBRUCKA URSZULA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I 1932 Warszawa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VII 1987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na roboty do </a:t>
                      </a:r>
                      <a:r>
                        <a:rPr lang="pl-PL" sz="1100" i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Alt </a:t>
                      </a:r>
                      <a:r>
                        <a:rPr lang="pl-PL" sz="1100" i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Schönau</a:t>
                      </a:r>
                      <a:r>
                        <a:rPr lang="pl-PL" sz="1100" i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(Stara Kraśnica)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gospodarstwa Adolfa Berndta – do 1945 r.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wojnie: Szkoła Podstawowa do 1985 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DOLDER ALDONA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I 1928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IX 1999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Więzień obozu karnego w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Brätz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(Brójce) –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Meseritz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(Międzyrzecz), potem robotnik: fabryczny –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Komungamniaduter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Łodzi.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DRACZYŃSKA WANDA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X 1929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X 2009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DROZD JANINA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VI 1925 r. </a:t>
                      </a:r>
                      <a:r>
                        <a:rPr lang="pl-PL" sz="1100" kern="12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Adamy 6.07.2019 r.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1988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Obóz zbiorczy – Szczecin, potem: gospodarstwo rolne w: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Satel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wyzwolenia.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DROZDOWSKA HELENA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VII 1923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II 2003 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Robotnik fabryczny – Hamburg-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Industriebau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810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BF4B202B-C7D7-4A6C-8726-FD40361AA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78" y="1502797"/>
            <a:ext cx="830644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dtytuł 2">
            <a:extLst>
              <a:ext uri="{FF2B5EF4-FFF2-40B4-BE49-F238E27FC236}">
                <a16:creationId xmlns="" xmlns:a16="http://schemas.microsoft.com/office/drawing/2014/main" id="{11A989BE-CBBA-4ED4-A450-FC20877B3F10}"/>
              </a:ext>
            </a:extLst>
          </p:cNvPr>
          <p:cNvSpPr txBox="1">
            <a:spLocks/>
          </p:cNvSpPr>
          <p:nvPr/>
        </p:nvSpPr>
        <p:spPr>
          <a:xfrm>
            <a:off x="0" y="299306"/>
            <a:ext cx="12192000" cy="4431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000" dirty="0">
                <a:latin typeface="Arial Narrow" panose="020B0606020202030204" pitchFamily="34" charset="0"/>
              </a:rPr>
              <a:t>   </a:t>
            </a:r>
            <a:r>
              <a:rPr lang="pl-PL" sz="3200" dirty="0">
                <a:latin typeface="Arial Narrow" panose="020B0606020202030204" pitchFamily="34" charset="0"/>
              </a:rPr>
              <a:t>Baraki  pozostałe po Obozie Pracy Przymusowej „</a:t>
            </a:r>
            <a:r>
              <a:rPr lang="pl-PL" sz="3200" dirty="0" err="1">
                <a:latin typeface="Arial Narrow" panose="020B0606020202030204" pitchFamily="34" charset="0"/>
              </a:rPr>
              <a:t>Burgweide</a:t>
            </a:r>
            <a:r>
              <a:rPr lang="pl-PL" sz="3200" dirty="0">
                <a:latin typeface="Arial Narrow" panose="020B0606020202030204" pitchFamily="34" charset="0"/>
              </a:rPr>
              <a:t>” na </a:t>
            </a:r>
            <a:r>
              <a:rPr lang="pl-PL" sz="3200" dirty="0" err="1">
                <a:latin typeface="Arial Narrow" panose="020B0606020202030204" pitchFamily="34" charset="0"/>
              </a:rPr>
              <a:t>Sołtysowicach</a:t>
            </a:r>
            <a:endParaRPr lang="pl-PL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05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819695"/>
              </p:ext>
            </p:extLst>
          </p:nvPr>
        </p:nvGraphicFramePr>
        <p:xfrm>
          <a:off x="618845" y="233471"/>
          <a:ext cx="11212643" cy="599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396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DUDA MARIANNA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XI 1937 Wirówek pow. Radom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2012 r.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rodzicami wywieziona do majątku Klausa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Birnbauna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Dargosławiu (woj. Zachodniopomorskie). Praca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 roli do wyzwolenia. Po wojnie praca: przedsiębiorstwo upowszechniania prasy „RUCH” – rozdzielca. Krawcowa w żłobku nr 1, 5, 8 we Wrocławiu.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DUDEK ANTONINA 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III 1924 Majdan (ZSRR). 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1981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1986 Rezygnacja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członkostwa klubu w 2009 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– Fabryka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Urath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Wittenbergia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gospodarstwo rolne w: Proszyce, woj. legnickie.</a:t>
                      </a:r>
                    </a:p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DUDEK GENOWEFA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II 1925 Strojec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Częstochowy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VI 2011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–1981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1976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1940 r. wywieziona na roboty przymusowe – Johann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Faj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Oberweiden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 Wilhelm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Biewald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Bertnelscha”itz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– Zakład Wyrobów Chemicznych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Chemitex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Wrocław.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DUDEK JÓZEF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II 1923 r. Łobzów k. Krakowa.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Rencista –1982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1986 Rezygnacja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2009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1940 r. – prace przymusowe: na roli w Wittenberdze do 1945 r. Po wojnie praca: gospodarstwo rolne Proszyce, gm. Grębocice.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DUKAT MARIAN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VII 1926  Zielątkowo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1969 Wykreślono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2012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Obozy: FAMO-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(ul.: Legnicka, Swobodna, Pomorska). Po wojnie praca: MO – Wrocław, PRK nr 8 Wrocław, do 1986 r. Muzeum Narodowe.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334219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DURAJCZYK WANDA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III 1930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VIII 2009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DUSZYŃSKI MARIAN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VII 1923 </a:t>
                      </a: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2006 pochowany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Olsztynie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Robotnik przymusowy zatrudniony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Stammheim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Wedgasse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DUTKIEWICZ CECYLIA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IX 1926 Kobło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Hrubieszowa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VI 1996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Warszawy po powstaniu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Gemeinschaftlager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Wrocław, ul. Sienkiewicza – pracowała w latach 1944-1945. Do 1950 r. pracowała w Państwowym Zakładzie Higieny, ul. Skłodowskiej-Curie.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284689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DYMEK JADWIGA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VII 1926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IV 2005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Robotnica przymusowa przydzielona do bauera: M.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Roll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Hochofen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Sandelsbraun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Niemcy.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DZIEWISZEK BARBARA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XI 1931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2008 r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DZIMIŃSKA MARIA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I 1923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2003 r.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DZIMIŃSKA NATALIA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XII 1921 </a:t>
                      </a:r>
                      <a:r>
                        <a:rPr lang="pl-PL" sz="1100" b="0" kern="12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Łódź 4.X..2021</a:t>
                      </a:r>
                      <a:r>
                        <a:rPr lang="pl-PL" sz="1100" b="0" kern="1200" baseline="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1970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Obóz pracy: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Ebeleben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(Turyngia) – majątek p. E.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Matthisen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Wieloletnia działaczka w TMW w Zarządzie Klubu Ludzi ze Znakiem „P” i SPR-O Wrocław, wyróżniona wieloma odznaczeniami 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09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723546"/>
              </p:ext>
            </p:extLst>
          </p:nvPr>
        </p:nvGraphicFramePr>
        <p:xfrm>
          <a:off x="489678" y="290984"/>
          <a:ext cx="11212643" cy="632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664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ENGEL JULIUSZ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II 1921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I 2018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Pruszków. Z miejsca zamieszkania wywieziony do Wrocławia w 1944 r. Obozy: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Wappenhof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do wyzwolenia w 1945 r. Praca po wojnie: Wrocławska Stocznia Rzeczna – do IV 1947, Politechnika Wrocławska do X 1988 r. – jako mechanik precyzyjny, instruktor zawodu, technik, mistrz, st. mistrz.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240548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FAJFER GENOWEFA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XI 1928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Koźle, woj. Wołyńskie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III 2018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1994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rodzicami do: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Winterberg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1945 r. Po wojnie – MHD-Wrocław jako ekspedientka, ZPO „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Intermoda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FILIPCZYK CZESŁAW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II 1923 Gniazdów k. Myszkowa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I 1995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1988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do pracy przymusowej: 1942-1945 r. w </a:t>
                      </a:r>
                      <a:r>
                        <a:rPr lang="de-DE" sz="1100" i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Gläsersdorf</a:t>
                      </a:r>
                      <a:r>
                        <a:rPr lang="de-DE" sz="1100" i="1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praca w lesie. Po wojnie do 1947 r. wojsko,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Zakład Przemysłu Transportu Mięsnego do 1983 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34633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FILIPCZYK FRANCISZKA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II 1926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V 2002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Przewieziona do Berlina – robotnik fizyczny w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Schraubenfabrik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-Gustav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Stenberg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FILIPKIEWICZ HIERONIM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IX 1926 Jędrzejów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IX 1988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do Wrocławia, pracował w piekarni przy na pl. Gottwalda. Po wojnie pracuje w zakładach piekarskich – do 1983 r., ostatni WSS „Społem”.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FISKIES JANINA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VI 1929  Wieruszów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X 2015 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Pracuje bez rodziców w gosp. rolnym u Marii i Maksa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Kitzol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wioska Turkowy. Po wojnie praca w „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Olginie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44530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86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FLUDER JAN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V 1919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IV 1998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FRANKA ALOJZY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III 1912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Daltebs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(Niemcy)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IV 1982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Deportacja do obozu Lager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Merkus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Szczecin, fabryka Albert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Langes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Nachfolger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Wrocław w latach 1941-1945. Po wojnie praca: PZG-ZOT Wrocław, ul. Krakowska.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FRANKA MARIA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II 1919 Ostrzeszów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XI 2013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niewolnicza do czasu wyzwolenia u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Tilgnerów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 Kumów.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89</a:t>
                      </a:r>
                    </a:p>
                    <a:p>
                      <a:endParaRPr lang="pl-PL" dirty="0">
                        <a:solidFill>
                          <a:srgbClr val="0B262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FUDALA WANDA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14 XI 1922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 V 2010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FUSIECKA HALINA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VII 1932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XII 1994 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Renta – 1983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Warszawy poprzez obóz w Pruszkowie przewieziona do Wrocławia. Przebywała w obozach: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Sępolno. Po wojnie kończy szkołę średnią zawodową. Do 1983 r. pracuje w PZL „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Hydral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i przechodzi na rentę inwalidzką. Była aktywnym członkiem Stowarzyszenia SPP, obecnie SPR przez III Rzeszę, i Klubu Ludzi ze Znakiem „P”.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FUSIECKI MIECZYSŁAW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VIII 1931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XII 1997 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w rolnictwie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Helwischek-</a:t>
                      </a:r>
                      <a:r>
                        <a:rPr lang="pl-PL" sz="1100" b="1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urkowice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Wart</a:t>
                      </a:r>
                      <a:r>
                        <a:rPr lang="pl-PL" sz="1100" b="1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egau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wTurkowicach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1940-1945 r. Od 1947 r. pracuje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ASPA Wrocław, ul. Długosza – mistrz.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194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="" xmlns:a16="http://schemas.microsoft.com/office/drawing/2014/main" id="{894405F3-53FC-463F-B243-1217AC27CBF1}"/>
              </a:ext>
            </a:extLst>
          </p:cNvPr>
          <p:cNvSpPr txBox="1">
            <a:spLocks/>
          </p:cNvSpPr>
          <p:nvPr/>
        </p:nvSpPr>
        <p:spPr>
          <a:xfrm>
            <a:off x="0" y="313156"/>
            <a:ext cx="12192000" cy="4154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000" dirty="0">
                <a:latin typeface="Arial Narrow" panose="020B0606020202030204" pitchFamily="34" charset="0"/>
              </a:rPr>
              <a:t>  </a:t>
            </a:r>
            <a:r>
              <a:rPr lang="pl-PL" dirty="0">
                <a:latin typeface="Arial Narrow" panose="020B0606020202030204" pitchFamily="34" charset="0"/>
              </a:rPr>
              <a:t>Jeden z baraków pozostałych po Obozie Pracy Przymusowej „</a:t>
            </a:r>
            <a:r>
              <a:rPr lang="pl-PL" dirty="0" err="1">
                <a:latin typeface="Arial Narrow" panose="020B0606020202030204" pitchFamily="34" charset="0"/>
              </a:rPr>
              <a:t>Burgweide</a:t>
            </a:r>
            <a:r>
              <a:rPr lang="pl-PL" dirty="0">
                <a:latin typeface="Arial Narrow" panose="020B0606020202030204" pitchFamily="34" charset="0"/>
              </a:rPr>
              <a:t>” (</a:t>
            </a:r>
            <a:r>
              <a:rPr lang="pl-PL" dirty="0" err="1">
                <a:latin typeface="Arial Narrow" panose="020B0606020202030204" pitchFamily="34" charset="0"/>
              </a:rPr>
              <a:t>Sołtysowice</a:t>
            </a:r>
            <a:r>
              <a:rPr lang="pl-PL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95084A12-297F-41CD-B4B3-566348412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52" y="1328365"/>
            <a:ext cx="7310437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958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499757"/>
              </p:ext>
            </p:extLst>
          </p:nvPr>
        </p:nvGraphicFramePr>
        <p:xfrm>
          <a:off x="489678" y="317425"/>
          <a:ext cx="11212643" cy="567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650764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GAJ LEON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VI 1911,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Mikoszyn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pow. Kępno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II 1984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Ostrzeszowa przewieziony do Wrocławia w 1942 r., praca w Fabryce Frank – Phoenix,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Kletschkau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Strasse 44. </a:t>
                      </a:r>
                    </a:p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272859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GAJDZICA STANISŁAW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V 1919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2006 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254281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GALOTTA HENRYK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20 VI 1919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2006 r.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40309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GAWROŃSKI TADEUSZ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VII 1921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IV 2007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Transportem przywieziony do Wrocławia, praca w FAMO-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II, Zakład Kruppa w Essen, ucieczka przed obozem karnym, FAMO-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Wrocław.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GĄBIŃSKA WŁADYSŁAWA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II 1925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Jeleń k. Jaworzna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VIII 2018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1981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1991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do Wrocław-Klecina, praca jako pomoc domowa, ucieka i dostaje się do obozu w Oświęcimiu.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Oświęcimia w 1943 r. przewieziona do Wrocławia – Zakład Mięsny przy ul. Kościuszki 164. Pracowała do 1945 r. Po wojnie praca w restauracjach dworcowych do 1981 r.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GIRYMSKA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LUCYNA </a:t>
                      </a: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VI 1920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2003 r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Warszawy w 1944 r. z mamą i dwiema siostrami do Wrocławia. Przebywała w obozach: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ul. Świętokrzyska. Ucieczka na Biskupin, gdzie doczekała wyzwolenia. Po wojnie uzyskuje dyplom magistra na Wydziale Prawa i Administracji. Od 1980 r. na emeryturze.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GIRYMSKA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MARIA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II 1922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I 1996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Warszawy. Obóz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ul. Świętokrzyska. Od 1946 r. praca we Wrocławiu, Ubezpieczalnia Społeczna, Wydział Zdrowia UW, ukrywanie się na Biskupinie. Członkini Klubu Ludzi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ze Znakiem „P”.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GIZA JAN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V 1903</a:t>
                      </a:r>
                    </a:p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X 1992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1414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GŁOWACZ STEFAN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II 1921 r.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2008 r.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GOLUS ŁUCJA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25. X 1926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Sallaumines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(Francja)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II 2015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1991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Ostrzeszowa 1941 r. do Wrocławia,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Luisenstrasse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pomoc domowa. Po wojnie na utrzymaniu męża.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308378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102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GOWOREK STANISŁAW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II 1923 Skronina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2016 r.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do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Maltsch-Dietsdorf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Zakrau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Od XII 1944 do V 1945 r. –  obóz karny w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Osterort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wojnie praca w ZNTK i MO Wrocław. 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GOŁASZEWSKI WOJCIECH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IX 1932 Warszawa</a:t>
                      </a:r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1997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Warszawy wywieziony do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Od X 1944 r. do V 1945 r. przebywał  w obozie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Oswitz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Preussenhof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Polenlager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Pracował jako robotnik  przymusowy w FAMO-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ul. Pstrowskiego i ul. Strzegomska.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wojnie praca w Warszawie: Zakłady Wytwórcze Lamp Elektrycznych.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028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822830"/>
              </p:ext>
            </p:extLst>
          </p:nvPr>
        </p:nvGraphicFramePr>
        <p:xfrm>
          <a:off x="538163" y="631825"/>
          <a:ext cx="11212643" cy="5861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GOŁĄBEK MARIA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XI 1933 Annopol, pow.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Prużany</a:t>
                      </a: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VI 2016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latach 1943-1945 praca u gospodarza: Schulz Heinrich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Gramsdorf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(Bukowiec). Po wojnie uzyskuje wykształcenie średnie. Jako st. pielęgniarka dyplomowa pracuje w Szpitalu Wojewódzkim.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519646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GOŁĘBIOWSKA ANNA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I 1916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XII 2003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powstania warszawskiego trafiła do obozów: Oleśnica, Wrocław-Zakrzów, ul. Góralska,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wojnie wychowywała dzieci i zajmowała się pracą społeczną. Jedna z pierwszych działaczek Klubu Ludzi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ze Znakiem „P”.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106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GOMALIŃSKI MARIAN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11 VII 1924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1994 r.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GORCZYCA JAN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VII 1922 Jabłonówka (ZSRR)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IX 2013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1981 </a:t>
                      </a: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ze Lwowa do Norymbergi. Praca w browarze do 1944 r. Następnie praca w przedsiębiorstwie transportowym w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Eisleben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wyzwolenia. Po wojnie praca w przemyśle chemicznym do 1981 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278337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108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GOREŁOW JOLANTA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VIII 1931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2006 r.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GÓRA ALICJA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1995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Urodziła się w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Lenzkirch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(Niemcy), obecnie Miroszowice, w majątku ziemskim. Po wojnie osiedliła się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 Wrocławiu. Po ukończeniu szkół pracowała jako fryzjerka, potem w Operetce Wrocławskiej. Uczestniczy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pracach Zarządu Klubu.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GÓRECKI ANTONI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III 1931 Ostrzeszów k. Kalisza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1991 </a:t>
                      </a: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1986 Rezygnacja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2009 r.</a:t>
                      </a: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Łodzi wywóz do obozów: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Gratz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Austrii, Salzburg, do V 1945 r. Po wojnie jako radiotechnik pracuje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warsztacie „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Radimegaon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”, 1955 r. – pracuje w Wytwórni Filmów Fabularnych w wydziale dźwięku.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34763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GÓRZKOWSKI JERZY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V 1940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 XI 2001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531199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112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GÓRZKOWSKI STANISŁAW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IV 1907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XI 1994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GÓŹDŹ ELŻBIETA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X 1942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2000 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mamą m. Żórawską w 1944 r. do Wrocławia, przebywała w obozie Hindenburg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ukończeniu szkół pracuje w WZPT nr 2 Wrocław.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114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GRABIAS STANISŁAW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IV 1934</a:t>
                      </a:r>
                      <a:br>
                        <a:rPr lang="pl-PL" sz="11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Ruda Solska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1988 Rezygnacja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2014 r.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Wysiedlony i wywieziony z rodziną w 1943 r. do łagru na Majdanku, później do Niemiec: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Rabenstein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huta szkła. Powrót do Polski, ukończenie szkoły podstawowej, praca w rodzinnym gospodarstwie.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GRABOWSKA HALINA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VI 1919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IX 2011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94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480" y="135101"/>
            <a:ext cx="10972440" cy="1495794"/>
          </a:xfrm>
        </p:spPr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 descr="Zdjęcie numer 2 w galerii - Wrocław z lat 50. na zdjęciach Stefana Arczyńskiego">
            <a:extLst>
              <a:ext uri="{FF2B5EF4-FFF2-40B4-BE49-F238E27FC236}">
                <a16:creationId xmlns="" xmlns:a16="http://schemas.microsoft.com/office/drawing/2014/main" id="{253ABBD7-BFCE-444C-8168-2EFFD2ADDF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65" y="3641707"/>
            <a:ext cx="2939878" cy="2084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1">
            <a:extLst>
              <a:ext uri="{FF2B5EF4-FFF2-40B4-BE49-F238E27FC236}">
                <a16:creationId xmlns="" xmlns:a16="http://schemas.microsoft.com/office/drawing/2014/main" id="{8231AAA7-98FC-4F4E-8BB3-3E143F6A263B}"/>
              </a:ext>
            </a:extLst>
          </p:cNvPr>
          <p:cNvSpPr txBox="1">
            <a:spLocks/>
          </p:cNvSpPr>
          <p:nvPr/>
        </p:nvSpPr>
        <p:spPr>
          <a:xfrm>
            <a:off x="957566" y="1377111"/>
            <a:ext cx="10624353" cy="249299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/>
            </a:r>
            <a:br>
              <a:rPr lang="pl-PL" dirty="0"/>
            </a:br>
            <a:r>
              <a:rPr lang="pl-PL" sz="1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KAPITULACJI FESTUNG BRESLAU DUŻA CZĘŚĆ POLSKICH NIEWOLNIKÓW POSTANOWIŁA ZOSTAĆ </a:t>
            </a:r>
          </a:p>
          <a:p>
            <a:r>
              <a:rPr lang="pl-PL" sz="1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WROCŁAWIU. TO ONI, W PIERWSZYCH DNIACH MAJA 1945 R., WŁĄCZYLI SIĘ W NURT ŻYCIA BUDZĄCEGO SIĘ MIASTA. W DNIACH  6–9 MAJA 1945 R. BYLI JEDYNYMI, OBOK KILKU CZŁONKÓW WROCŁAWSKIEJ POLONII, POLAKAMI W POLSKIM JUŻ WROCŁAWIU.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6" name="Obraz 5" descr="Zdjęcie numer 3 w galerii - Wrocław z lat 50. na zdjęciach Stefana Arczyńskiego">
            <a:extLst>
              <a:ext uri="{FF2B5EF4-FFF2-40B4-BE49-F238E27FC236}">
                <a16:creationId xmlns="" xmlns:a16="http://schemas.microsoft.com/office/drawing/2014/main" id="{D652A13C-7089-459C-99EA-67D38ED628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83" y="3641707"/>
            <a:ext cx="2713755" cy="208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djęcie numer 11 w galerii - Wrocław z lat 50. na zdjęciach Stefana Arczyńskiego">
            <a:extLst>
              <a:ext uri="{FF2B5EF4-FFF2-40B4-BE49-F238E27FC236}">
                <a16:creationId xmlns="" xmlns:a16="http://schemas.microsoft.com/office/drawing/2014/main" id="{25BDDE54-96C5-4294-862E-E8687902724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79" y="3641707"/>
            <a:ext cx="2713755" cy="20845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D7E34E55-7F37-497C-B13B-81E29CD57DE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0" y="323967"/>
            <a:ext cx="12192000" cy="747897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 Po 1945 roku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F8A18D6B-EC9E-4415-AE01-4C22F063851D}"/>
              </a:ext>
            </a:extLst>
          </p:cNvPr>
          <p:cNvSpPr txBox="1"/>
          <p:nvPr/>
        </p:nvSpPr>
        <p:spPr>
          <a:xfrm>
            <a:off x="1097280" y="6006905"/>
            <a:ext cx="994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 Narrow" panose="020B0606020202030204" pitchFamily="34" charset="0"/>
              </a:rPr>
              <a:t>Obraz zniszczeń Wrocławia po wojnie.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7EDD46E3-C3E6-4F69-BCD2-042A6025B1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16" y="1506071"/>
            <a:ext cx="6770066" cy="453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dtytuł 2">
            <a:extLst>
              <a:ext uri="{FF2B5EF4-FFF2-40B4-BE49-F238E27FC236}">
                <a16:creationId xmlns="" xmlns:a16="http://schemas.microsoft.com/office/drawing/2014/main" id="{F782FC65-AE22-4F32-A5E8-0DC404551AC5}"/>
              </a:ext>
            </a:extLst>
          </p:cNvPr>
          <p:cNvSpPr txBox="1">
            <a:spLocks/>
          </p:cNvSpPr>
          <p:nvPr/>
        </p:nvSpPr>
        <p:spPr>
          <a:xfrm>
            <a:off x="0" y="307514"/>
            <a:ext cx="12192000" cy="8032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000" dirty="0">
                <a:latin typeface="Arial Narrow" panose="020B0606020202030204" pitchFamily="34" charset="0"/>
              </a:rPr>
              <a:t>  </a:t>
            </a: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Murowany barak poniemieckiego obozu pracy przymusowej przy fabryce </a:t>
            </a:r>
            <a:r>
              <a:rPr lang="pl-PL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Rheinmetall-Borsig</a:t>
            </a: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(1940-1945). Obecnie teren Lotniczych Zakładów Naukowych, ul. Kiełczowska (Psie Pole)</a:t>
            </a:r>
          </a:p>
        </p:txBody>
      </p:sp>
    </p:spTree>
    <p:extLst>
      <p:ext uri="{BB962C8B-B14F-4D97-AF65-F5344CB8AC3E}">
        <p14:creationId xmlns:p14="http://schemas.microsoft.com/office/powerpoint/2010/main" val="1373499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358079"/>
              </p:ext>
            </p:extLst>
          </p:nvPr>
        </p:nvGraphicFramePr>
        <p:xfrm>
          <a:off x="489678" y="389778"/>
          <a:ext cx="11212643" cy="615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60180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18972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GRABOWSKA STEFANIA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10 X 1920 </a:t>
                      </a:r>
                      <a:b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5 I 1993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1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GRIGIEL ALBIN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2000 r.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533343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118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GROCHULSKI PIOTR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VI 1920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XI 2004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42112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GRZESIAK KAZIMIERZ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III 1932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Mirków, woj. Kieleckie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VI 2014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1997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Obozy: Dachau k.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München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praca w gospodarstwie rolnym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Schaurebreiten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[</a:t>
                      </a:r>
                      <a:r>
                        <a:rPr lang="pl-PL" sz="1100" i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Schauerarbeiten</a:t>
                      </a:r>
                      <a:r>
                        <a:rPr lang="pl-PL" sz="1100" i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?]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latach 1952-1988 w Spółdzielni Pracy – Odlewnia Żeliwa i Metali Kolorowych, ul. Kępińska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GRZEŚKOWIAK TADEUSZ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II 1918 </a:t>
                      </a:r>
                    </a:p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X 2000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GRZĘDZIŃSKA KRYSTYNA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VIII 1939 Przedbórz, woj. Kieleckie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IV 2014 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Zasadnicze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1995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2003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rodzicami do Polakowic (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Dreiteichen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w 1939 r. Rodzice pracują w majątku rolnym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wyzwolenia.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GRZYB MIKOŁAJ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II 1944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Pützlingen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(Niemcy)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Zasadnicze</a:t>
                      </a:r>
                    </a:p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Krawiec</a:t>
                      </a:r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1995 </a:t>
                      </a:r>
                    </a:p>
                    <a:p>
                      <a:endParaRPr lang="pl-PL" sz="110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czasie robót przymusowych krawiec w zakładzie rodziców. Po ukończeniu szkoły pracuje w swoim zakładzie krawieckim.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GRZYBOWSKI JAROSŁAW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I 1939 r. Warszawa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2001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powstania warszawskiego VIII 1944 r. wywieziony z rodzicami do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obóz: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Clausewitz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do wyzwolenia. Po wojnie praca: Fabryka Wodomierzy – planista, „Elwro” – technolog, „FAT” – mechanik do 1984.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GRZYBOWSKI STEFAN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VII 1924 </a:t>
                      </a:r>
                    </a:p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I 1998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333180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GRZYBOWSKI TADEUSZ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II 1922 </a:t>
                      </a:r>
                    </a:p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IV 1999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126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GRZYWACZEWSKI TADEUSZ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X 1911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Warszawa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I 2008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1971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1970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z Zawiercia do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Babelsbergu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Potsdam-Drewitz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I 1945 r.,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ul. Kamieńskiego, </a:t>
                      </a:r>
                      <a:b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wyzwolenia. Po wojnie: Wrocław, praca w PKP-Brochów, maszynista parowozu do 1970 r.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GRYSZKO HELENA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IV 1932 Warszawa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– prac. umysłowy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1970 </a:t>
                      </a: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powstania warszawskiego wywieziona w X 1944 r. do Wrocławia. Obozy: FAMO-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Maria </a:t>
                      </a:r>
                      <a:r>
                        <a:rPr lang="pl-PL" sz="1100" i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Höfchen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pl-PL" sz="1100" i="1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Morgenauerstrasse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Sadowastrasse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Bergstrasse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zakończenia wojny. Po wojnie: jako sekretarka, praca w: Miejska Rada Narodowa, II Przychodnia Obwodowa – Stacja Sanitarno-Środowiskowa.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413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032791"/>
              </p:ext>
            </p:extLst>
          </p:nvPr>
        </p:nvGraphicFramePr>
        <p:xfrm>
          <a:off x="489678" y="214966"/>
          <a:ext cx="11236157" cy="6524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184801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94351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59750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HALKIEWICZ MARIA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II 1923 Bolechów, woj. Stanisławowskie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IV 2014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1978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w 1941 r. do Niemiec – Saksonia,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Oberrsdorf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[Bawaria,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Oberstdorf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?] Robotnik fizyczny u rodziny Feliksa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Schiele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praca w księgowości przedsiębiorstw wrocławskich.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HAMEDINGER FELIKSA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VII 1923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VII 2004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130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HEGEDUESS ALICJA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II 1934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III 2009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Opis wspólny z siostrą Haliną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Fusiecką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kończy szkołę średnią zawodową, pracuje jako urzędniczka w różnych instytucjach Wrocławia. Od 1962 r. była sekretarką w IX LO we Wrocławiu. </a:t>
                      </a:r>
                    </a:p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HELUSZKA-KRÓL KRYSTYNA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I 1943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Wrocław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1997 Członek Honorowy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okresie pracy przymusowej rodziców we Wrocławiu – do wyzwolenia. Po wojnie pracowała w Biurze Projektów Budownictwa Wiejskiego – Ekonomistka. Wrocław.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132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HERCOG RYSZARD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VIII 1921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Żarki k. </a:t>
                      </a:r>
                      <a:r>
                        <a:rPr lang="pl-PL" sz="1100" b="0" kern="12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Częstochowy brak kontaktu od XI. 2020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1975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1986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VI 1943 do 1945 r. pracował jako robotnik w Niemczech (okręg Berlin), w tym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firma Opawa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praca na roli. Po wojnie: Nadleśnictwo Kobiór, MO – Warszawa, Ośrodek Maszynowy – Ziębice,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1956 Centralne Więzienie – Wrocław.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HOLICZ HELENA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II 1921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Wypisana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2008 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35831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134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IDLER TERESA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V 1925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III 2012 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IWAŃSKA JOANNA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VIII 1929 Warszawa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handlowe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1973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Wypisano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2007 r.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1944 r. Obozy pracy przymusowej: Hindenburg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50131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136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IWASZKIEWICZ ANTONINA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X 1939 Skotniki, woj. skierniewickie.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1994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2002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lef" panose="00000500000000000000" pitchFamily="2" charset="-79"/>
                        </a:rPr>
                        <a:t>Wywieziona z rodzicami do Stradomia, 1941-1945 r.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JAGODZIŃSKI JULIAN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XII 1921 Ostrowiec Świętokrzyski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Rozwadowa wywieziony na roboty przymusowe w obozach: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Komontan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1941-1942 r.,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Falkenau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1942-1943 r.,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Cielitz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Bukowa 1943-1945 r., kopalnia węgla brunatnego i kamiennego. Od VIII 1945 r. pracował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różnych zakładach jako instruktor, kierownik, referent – do 1981 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JAKUBIAK WANDA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II 1926 Kruszwica, woj. bydgoskie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1997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I 1942 r. wywieziona do Bremer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Tauwerk-Fabrik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F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Tecklenborg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1945 r. Po wojnie zamieszkała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pracowała w Wałbrzychu.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JAKUBIAK WANDA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II 1926 Kruszwica, woj. bydgoskie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1997 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I 1942 r. wywieziona do Bremer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Tauwerk-Fabrik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F.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Tecklenborg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1945 r. Po wojnie zamieszkała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pracowała w Wałbrzychu.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926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="" xmlns:a16="http://schemas.microsoft.com/office/drawing/2014/main" id="{64168D8E-2EAA-4287-BF0F-8E86EE42A7A7}"/>
              </a:ext>
            </a:extLst>
          </p:cNvPr>
          <p:cNvSpPr txBox="1">
            <a:spLocks/>
          </p:cNvSpPr>
          <p:nvPr/>
        </p:nvSpPr>
        <p:spPr>
          <a:xfrm>
            <a:off x="0" y="487563"/>
            <a:ext cx="12192000" cy="4431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l-PL" sz="3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Budynki dawnej Cukrowni Klecina </a:t>
            </a:r>
            <a:endParaRPr lang="pl-PL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C6043F19-34CC-4B67-A2CD-95D1F961A5AD}"/>
              </a:ext>
            </a:extLst>
          </p:cNvPr>
          <p:cNvSpPr txBox="1"/>
          <p:nvPr/>
        </p:nvSpPr>
        <p:spPr>
          <a:xfrm>
            <a:off x="504495" y="4898540"/>
            <a:ext cx="10850891" cy="869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TERENIE KLECINY DZIAŁAŁY NIEWIELKIE OBOZY PRACY PRZYMUSOWEJ. JEDEN Z NICH ZNAJDOWAŁ SIĘ NA TERENIE CUKROWNI A DRUGI W OKOLICY WOJENNEGO POMOCNICZEGO PASA STARTOWEGO NA POŁUDNIU OD OBECNEJ ULICY KARMELKOWEJ, GDZIE MIĘDZY INNYMI PRODUKOWANO SPRZĘT WOJENNY DLA LUFTWAFFE.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Symbol zastępczy zawartości 20">
            <a:extLst>
              <a:ext uri="{FF2B5EF4-FFF2-40B4-BE49-F238E27FC236}">
                <a16:creationId xmlns="" xmlns:a16="http://schemas.microsoft.com/office/drawing/2014/main" id="{02995EB9-42F7-4299-BFD3-903C193F5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86" y="1745030"/>
            <a:ext cx="10693400" cy="28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896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654171"/>
              </p:ext>
            </p:extLst>
          </p:nvPr>
        </p:nvGraphicFramePr>
        <p:xfrm>
          <a:off x="489678" y="313259"/>
          <a:ext cx="11212643" cy="613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JANKOWSKI FELIKS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III 1910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II 1992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7556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JANUSIAK JÓZEF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I 1928 Koźniewice, pow. Piotrków Trybunalski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VIII 2016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1998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przymusowa na roli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Wieldządzu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od 1941 do 1945 r. Po wojnie: Szkoła Oficerska – oficer zawodowy do 1999 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142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JANUSZEK WŁADYSŁAW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VI 1919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II 1989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4129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JAREMA MIECZYSŁAW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XII 1912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X 1993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144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JARKIEWICZ KRYSTYNA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IX 1928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X 2003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JARKIEWICZ WŁADYSŁAW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VIII 1919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IX 2004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146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JARZĘBSKA ANNA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XII 1924, Łódź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Wyższe – lekarz stomatolog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1976 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1988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2017 r.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rodziną z Lutomierska w 1942 r. Pracuje w Gross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Rodensleben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Alsterdorf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(Hamburg),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Plötzkau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pow.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Bernburg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ukończyła Akademię Medyczną w Łodzi. Pracuje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Laskowicach Oławskich, potem w Oławie jako lekarz – do 1976 r.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JAZDANOWSKI STANISŁAW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XI 1925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II 1999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148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JEDYNAK FRANCISZEK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IV 1925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XI 2004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JELEŃ JAN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IV 1919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1998 r.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pochowany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Jaćmierzu.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JOACHIMIAK HIPOLIT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VII 1922, Biskupice k. Kalisza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V 2014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1968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1969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przymusowa we Wrocławiu jako piekarz. Po wojnie: Miejskie Zakłady Komunikacyjne, Zakłady Gastronomiczne – Wrocław.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JUDA BOLESŁAW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I 1921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Łazy k. Zawiercia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III 1997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1942 r. wywieziony na roboty przymusowe do gospodarstwa rolnego: Emil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Brotzmann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Biilzow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[chodzi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Bliżów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?] k. Kamienia Pomorskiego – od 1942 do 1945 r. Po wojnie jako asystent pracuje w PKP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Wrocławskim Biurze Projektowym – do 1981 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876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233657"/>
              </p:ext>
            </p:extLst>
          </p:nvPr>
        </p:nvGraphicFramePr>
        <p:xfrm>
          <a:off x="663099" y="311741"/>
          <a:ext cx="11212643" cy="608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JUDA TEODOZJA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III 1926 r. Warszawa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III 2015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1987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1984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przymusowa na roli, później w szwalni we Freiburgu. Po wojnie: od 1960 do 1987 r. praca w Woj. Stacji Sanitarno--Epidemiologicznej.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JURCZYK OTYLIA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VI 1921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VIII 2000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154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JURCZYŃSKA MARIA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I 1944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Strasshof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Urodziła się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Strasshof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gdzie rodzice przebywali na robotach przymusowych do 1945 r. Po wojnie od 1961 r. pracowała w Wojewódzkiej Farbiarz Spółdzielni Pracy Usług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Prod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i Rolnych.</a:t>
                      </a:r>
                    </a:p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JUSZKIEWICZ HENRYK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III 1921 r. Bydgoszcz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1970 Wykreślono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1997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z Pruszkowa do Neustadt – Nadrenia. Od 1944 do 1945 r. praca palacza na kolei. Po wojnie Technik budowlany praca: Zakład Prefabrykacji Płyt Wielkopłytowych w Głogowie.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156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KACZYŃSKA ZENOBIA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XII 1922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III 2005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39129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KALECIŃSKI TADEUSZ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IX 1925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Zalesiczki k. Piotrkowa Trybunalskiego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V 2015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Zawód: elektryk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1988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 udział w ruchu oporu od w latach 1941-1945 przebywa w obozie karnym w Ratherów. Pracuje w fabryce samolotów „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Arado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”. Po wojnie praca: uruchomienie linii elektrycznych, Zarząd Miejski Budownictwa Mieszkaniowego, Wrocławskie Przedsiębiorstwo Instalacji Elektrycznych „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Winel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39500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158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KAŁUŻNY TADEUSZ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X 1922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IV 1998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KAMIŃSKA ANASTAZJA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IV 1923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IV 1999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KAMIŃSKI PAWEŁ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IV 1923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 I 2001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KAMIŃSKI TADEUSZ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VIII 1928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XI 2000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162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KARASIEWICZ MAKSYMILIAN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VI 1896 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VII 1987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1973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we wrześniu 1944 r. z Warszawy do Brzegu i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na roboty przymusowe.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wyzwoleniu pracował w MPK Wrocław do 1960 r.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KAPALA MARIA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IV 1938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Holendry, woj. tarnopolskie.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2017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do Lubeki w 1940 r. z rodziną.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Brak danych.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372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="" xmlns:a16="http://schemas.microsoft.com/office/drawing/2014/main" id="{C8C3A3CB-86FF-4DEC-A862-D73067ACF6A9}"/>
              </a:ext>
            </a:extLst>
          </p:cNvPr>
          <p:cNvSpPr txBox="1">
            <a:spLocks/>
          </p:cNvSpPr>
          <p:nvPr/>
        </p:nvSpPr>
        <p:spPr>
          <a:xfrm>
            <a:off x="0" y="307514"/>
            <a:ext cx="12192000" cy="8032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000" dirty="0">
                <a:latin typeface="Arial Narrow" panose="020B0606020202030204" pitchFamily="34" charset="0"/>
              </a:rPr>
              <a:t>   </a:t>
            </a:r>
            <a:r>
              <a:rPr lang="pl-PL" dirty="0">
                <a:latin typeface="Arial Narrow" panose="020B0606020202030204" pitchFamily="34" charset="0"/>
              </a:rPr>
              <a:t>Budynek byłego Międzynarodowego Obozu Pracy Przymusowej – Clausewitz </a:t>
            </a:r>
            <a:r>
              <a:rPr lang="pl-PL" dirty="0" err="1">
                <a:latin typeface="Arial Narrow" panose="020B0606020202030204" pitchFamily="34" charset="0"/>
              </a:rPr>
              <a:t>Szchule</a:t>
            </a:r>
            <a:r>
              <a:rPr lang="pl-PL" dirty="0">
                <a:latin typeface="Arial Narrow" panose="020B0606020202030204" pitchFamily="34" charset="0"/>
              </a:rPr>
              <a:t/>
            </a:r>
            <a:br>
              <a:rPr lang="pl-PL" dirty="0">
                <a:latin typeface="Arial Narrow" panose="020B0606020202030204" pitchFamily="34" charset="0"/>
              </a:rPr>
            </a:br>
            <a:r>
              <a:rPr lang="pl-PL" dirty="0">
                <a:latin typeface="Arial Narrow" panose="020B0606020202030204" pitchFamily="34" charset="0"/>
              </a:rPr>
              <a:t>   obecnie Zespół Szkół Teleinformatycznych i Elektronicznych przy ul. Hauke-Bosaka</a:t>
            </a:r>
            <a:endParaRPr lang="pl-PL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FC17715B-124B-4EE1-B530-70197F331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11" y="1619746"/>
            <a:ext cx="6574320" cy="493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512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904285"/>
              </p:ext>
            </p:extLst>
          </p:nvPr>
        </p:nvGraphicFramePr>
        <p:xfrm>
          <a:off x="489678" y="308620"/>
          <a:ext cx="11212643" cy="5979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KAZIMIERCZAK KRYSTYNA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XI 1924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I 2004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41817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KIEŁCZYŃSKA HALINA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X 1919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V 2003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166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KISZCZAK CZESŁAW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X 1925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Roczyny k. Krakowa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Wyższe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1987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1997 r. 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z Roczyn w 1941 r. do Wytwórni  Farmaceutycznej Braci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Grundów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Wrocław maj–czerwiec 1943, kopalnia w Miechowicach k. Bytomia, do wyzwolenia na kolei w Wiedniu. Po wojnie służba w LWP do 1981 r. Ministerstwo Spraw Wewnętrznych. Warszawa.</a:t>
                      </a:r>
                    </a:p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30496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KLAMECKI HENRYK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II 1942 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Wyższe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Urodzony w Marne (Niemcy) w czasie pracy rodziców na robotach przymusowych w latach 1940-1945.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583399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168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KLATKO STANISŁAW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V 1925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X 1999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Ze Lwowa z pracy wywieziony do Majkowic koło Bochni. Następnie przebywał we Wrocławiu: FAMO-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 Grobli, Maria </a:t>
                      </a:r>
                      <a:r>
                        <a:rPr lang="pl-PL" sz="1100" b="0" i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Höfchen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Clausewitz </a:t>
                      </a:r>
                      <a:r>
                        <a:rPr lang="pl-PL" sz="110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ul.Hauke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-Bosaka), obóz ul. Pomorska. Z obozu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Sołtysowicach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wyszedł do wyzwolonego miasta. Ukończył Techniczną Szkołę Lotniczą. Pracował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Jelczańskich Zakładach Samochodowych, w Wytwórni Sprzętu Samochodowego i w „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Presko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KLEKOWSKI LEON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II 1924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2003 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170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KOCHAN STANISŁAWA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VII 1922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Wypisano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2003 r.</a:t>
                      </a:r>
                    </a:p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KOCHANOWSKA JADWIGA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VIII 1923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31 V 2001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4576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KOCUR JAN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XI 1919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XII 2011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1985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KOŁA FRANCISZEK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IX 1902 Poczesna k. Częstochowy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Hassel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-Goldberg. Praca w kopalni miedzi od 1943 do 1945 r. Po wojnie do 1952 r. – rolnik,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Wojewódzka Hurtownia „Chemii” – Wrocław.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174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KOŁODZIEJ JADWIGA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IX 1927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2003 r.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KOMENDA DANUTA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XII 1930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III 1992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212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671739"/>
              </p:ext>
            </p:extLst>
          </p:nvPr>
        </p:nvGraphicFramePr>
        <p:xfrm>
          <a:off x="489678" y="241147"/>
          <a:ext cx="11318693" cy="611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55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31818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44687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56967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5593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98473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03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KONACHOWICZ DANIELA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IX 1922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I 2002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11046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KONARSKI CZESŁAW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VI 1924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1998 r. Drezdenko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178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KONARSKI ZYGMUNT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III 1928 r. Ostrzeszów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XII 1995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1976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Ostrzeszowa w 1944 r. wywieziony przez Łódź, Dachau, Lindenberg, do zakładu krawieckiego Krawiec Lindenberg Wilhelm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Sutter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od 1957 r. pracuje w swoim zawodzie.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304607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KORTUS ANTONI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III 1925  Poznań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w 2000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w 1943 r. ze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Średowa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pow. Międzychód, do Poznania, Krzesiny – zatrudniony w fabryce samolotów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Focke-Wulf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Flugzeugbau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1945 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KOSMULSKA ANNA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I 1939  Warszawa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1974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Warszawy wywóz z rodziną w 1944 r. do Wrocławia –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Legnica, Kamieniec Ząbkowicki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wyzwolenia. Po wojnie i szkole: praca od 1963 r. w Ossolineum we Wrocławiu.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KOSMULSKA MARIA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X 1905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VI 1986 Warszawa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182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KOSMULSKA-HEGER ELŻBIETA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X 1940 Warszawa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Wyższe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1974 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Warszawy od 1944 r. Przebywała w obozach: Wrocław-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Legnica, Kamieniec Ząbkowicki,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wyzwolenia. Studia – od 1964 r. Politechnika Wrocławska.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27169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KOSMULSKI BOGDAN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IV 1894 Strzemieszyce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1979 Warszawa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z Pruszkowa w 1944 r. do pracy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obóz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następnie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Rauten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Lubin – praca w młynie. Przeniesiony w XI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pracuje do maja 1945 r. Po wojnie pracował w Prezydium RN miasta Wrocławia i w Dzielnicowym Zarządzie Budownictwa Mieszkaniowego Śródmieście.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184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KOSTOŃ MARIA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X191,  Lublin.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1997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powstania warszawskiego wywieziona w 1944 r. do Wrocławia – obóz przy Cukrowni Sułkowice,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Offeleben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Magdeburga – praca w kampanii cukrowniczej,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Irxleben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w ogrodnictwie do wyzwolenia. Obóz dla Polaków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oczekujących na powrót do kraju. Po wojnie pracowała w WSS „Społem”, ul. Tęczowa.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KOSZALSKA JANINA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IV 1940 Bogdaj [Bugaj?] k. Poznania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Wykształcenie pedagogiczne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2002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rodziną do Niemiec – praca u bauera do wyzwolenia.. Praca w szkole do 2000 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185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KOSIAN TERESA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VIII 1939 . Biskupice Zabaryczne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Wyższe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1991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1940 r. z rodziną wysiedlona z miejsca zamieszkania do obozu w Łodzi.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KOSTRZEWA WALDEMAR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VIII 1935 Pomiechówek, woj. </a:t>
                      </a:r>
                      <a:r>
                        <a:rPr lang="pl-PL" sz="1100" b="0" kern="12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Warszawskie 19.IV.2022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1991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1944 r. wraz z rodzicami wywieziona do Monachium, po miesiącu do Oleśnicy i pieszo do Wrocławia. Rodzice byli w obozie FAMO-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 pracowali w fabryce. W I 1945 r. przebywali w obozie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aż do wyzwolenia w V 1945 r. Po ukończeniu szkół pracuje we Wrocławskim Przedsiębiorstwie Budowy Przemysłu – kierowca, do 1969 r. – praca w Stoczni Rzecznej Wrocław jako ślusarz-spawacz, do 1979 praca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Przedsiębiorstwie Budownictwa Hydrotechnicznego „Odra-2”.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2651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="" xmlns:a16="http://schemas.microsoft.com/office/drawing/2014/main" id="{6FEF6B20-6DC4-449D-9521-95069DFBB0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160" r="8160"/>
          <a:stretch/>
        </p:blipFill>
        <p:spPr>
          <a:xfrm>
            <a:off x="2693765" y="992187"/>
            <a:ext cx="6172200" cy="4873625"/>
          </a:xfrm>
        </p:spPr>
      </p:pic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12561987-DC73-4B38-95F1-1869F1232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228" y="5958769"/>
            <a:ext cx="10609544" cy="776452"/>
          </a:xfrm>
        </p:spPr>
        <p:txBody>
          <a:bodyPr>
            <a:normAutofit/>
          </a:bodyPr>
          <a:lstStyle/>
          <a:p>
            <a:r>
              <a:rPr lang="pl-PL" dirty="0">
                <a:latin typeface="Arial Narrow" panose="020B0606020202030204" pitchFamily="34" charset="0"/>
                <a:ea typeface="Times New Roman" panose="02020603050405020304" pitchFamily="18" charset="0"/>
              </a:rPr>
              <a:t>MŁYN SUŁOWICE</a:t>
            </a:r>
            <a:r>
              <a:rPr lang="pl-PL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Z 1890 R. POWSTAŁ  DLA SCHLESISCHE MÜHLENWERKE A.G. BYŁ MIEJSCEM PRACY ROBOTNIKÓW PRZYMUSOWYCH OSADZONYCH W OBOZACH PRACY, GŁÓWNIE W OBOZIE BURGWEIDE (UL. POPRZECZNA). </a:t>
            </a:r>
            <a:endParaRPr lang="pl-PL" dirty="0">
              <a:latin typeface="Arial Narrow" panose="020B0606020202030204" pitchFamily="34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461F8BB9-815A-4F8F-9ED3-835A24A8F392}"/>
              </a:ext>
            </a:extLst>
          </p:cNvPr>
          <p:cNvSpPr txBox="1">
            <a:spLocks/>
          </p:cNvSpPr>
          <p:nvPr/>
        </p:nvSpPr>
        <p:spPr>
          <a:xfrm>
            <a:off x="0" y="456032"/>
            <a:ext cx="12192000" cy="4431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l-PL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Młyn Sułkowice</a:t>
            </a:r>
            <a:endParaRPr lang="pl-PL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6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480" y="472052"/>
            <a:ext cx="10972440" cy="747897"/>
          </a:xfrm>
        </p:spPr>
        <p:txBody>
          <a:bodyPr/>
          <a:lstStyle/>
          <a:p>
            <a:r>
              <a:rPr lang="pl-PL" dirty="0"/>
              <a:t>     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="" xmlns:a16="http://schemas.microsoft.com/office/drawing/2014/main" id="{F1683FF4-441A-47CD-8A4B-FD0EA39BDF2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0" y="323967"/>
            <a:ext cx="12192000" cy="747897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Najważniejsze zadania Klubu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D3D577EA-78FA-4511-9497-4ACE8C39E72E}"/>
              </a:ext>
            </a:extLst>
          </p:cNvPr>
          <p:cNvSpPr txBox="1"/>
          <p:nvPr/>
        </p:nvSpPr>
        <p:spPr>
          <a:xfrm>
            <a:off x="414608" y="1606881"/>
            <a:ext cx="10972440" cy="1816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PODSTAWOWYM CELEM KLUBU LUDZI ZE ZNAKIEM „P” BYŁO: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UTRWALENIE PAMIĘCI O MARTYROLOGII POLAKÓW WOJENNEGO WROCŁAWIA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KRZEWIENIE WIEDZY O TAMTYM OKRESIE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UTRZYMANIE WIĘZI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OPIEKA SOCJALNA NAD CZŁONKAMI KLUBU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3205380A-7A03-4CBD-9448-844F04B9BB0C}"/>
              </a:ext>
            </a:extLst>
          </p:cNvPr>
          <p:cNvSpPr txBox="1"/>
          <p:nvPr/>
        </p:nvSpPr>
        <p:spPr>
          <a:xfrm>
            <a:off x="414608" y="4498584"/>
            <a:ext cx="10972440" cy="1392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WIELE LAT JEGO CZŁONKOWIE POMAGALI POTRZEBUJĄCYM, SAMOTNYM I SCHOROWANYM STARSZYM KOLEŻANKOM I KOLEGOM, ODWIEDZAJĄC ICH, WYKONUJĄC DLA NICH DROBNE USŁUGI, ZAŁATWIAJĄC RÓŻNE SPRAWY ŻYCIOWE I PRAWNE, ORGANIZUJĄC BEZPŁATNE KOMPLEKSOWE BADANIA, CZY </a:t>
            </a:r>
            <a:r>
              <a:rPr lang="pl-PL" sz="2000" b="1" dirty="0">
                <a:latin typeface="Arial Narrow" panose="020B0606020202030204" pitchFamily="34" charset="0"/>
              </a:rPr>
              <a:t>TEŻ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/>
              <a:t>W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TRUDNYCH LATACH 80.</a:t>
            </a:r>
            <a:r>
              <a:rPr lang="pl-PL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ROZPROWADZAJĄC WŚRÓD NICH ŻYWNOŚĆ I ODZIEŻ. 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dtytuł 2">
            <a:extLst>
              <a:ext uri="{FF2B5EF4-FFF2-40B4-BE49-F238E27FC236}">
                <a16:creationId xmlns="" xmlns:a16="http://schemas.microsoft.com/office/drawing/2014/main" id="{D2E5B5CF-FAE7-46AF-941A-E096FFC2B0D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-300" y="3423276"/>
            <a:ext cx="12192000" cy="747897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Inne zadania</a:t>
            </a:r>
          </a:p>
        </p:txBody>
      </p:sp>
    </p:spTree>
    <p:extLst>
      <p:ext uri="{BB962C8B-B14F-4D97-AF65-F5344CB8AC3E}">
        <p14:creationId xmlns:p14="http://schemas.microsoft.com/office/powerpoint/2010/main" val="2570860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149219"/>
              </p:ext>
            </p:extLst>
          </p:nvPr>
        </p:nvGraphicFramePr>
        <p:xfrm>
          <a:off x="489678" y="412275"/>
          <a:ext cx="11212643" cy="621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30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710365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167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KOT JÓZEFA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III 1920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Zwrot poczty 8 XII 2000 r. z adnotacją zgonu. Stawiski, pow. Łomża.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KOWALEWSKA BRONISŁAWA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IX 1928 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XII 2001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190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KOWALEWSKA REGINA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VII 1943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2003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Urodziny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Paulinenaue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w czasie robót przymusowych rodziców u Bruno Goi w latach 1940-1945.</a:t>
                      </a:r>
                    </a:p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KOWALSKI JAN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XI 1923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Płaza k. Krakowa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VI 1985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1970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1940 r. na robotach przymusowych: ul. Strzegomska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obozy: AMO-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ul. Rybacka,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Osobowice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522073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192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KOZIOŁ JAN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V 1924 Kopanina, woj. Poznańskie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X 1989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Zasadnicze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[brak roku?]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Ciszycy w 1942 r. wywieziony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Oeynhausen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Westfalia, do majątku Józefa Heldta. Pracował do wyzwolenia. Zakłady rolne do 1973 r.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KOZŁOWSKI BRONISŁAW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II 1928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III 2011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23628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194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KRAUZE TERESA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X 1933 Cielce, pow. sieradzki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Wyższe – lekarz 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1998 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1942 r. wywieziona na roboty przymusowe w rolnictwie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Einwinkel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3542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Kreis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Osterburg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Magdeburg do 1945 r. Po wojnie praca: III Przychodnia Obwodowa Wrocław, Szpital Miejski Wrocław.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KRAWCZUN ZENOBIA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VI 1924 r.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Nowosiołki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k. Wilna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IV 2014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1942 r. przebywała w Nadrenii. Praca: Fabryka Konserw, Johann-Braun-Strasse, </a:t>
                      </a:r>
                      <a:r>
                        <a:rPr lang="pl-PL" sz="1100" b="0" i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Pfeddersheim</a:t>
                      </a:r>
                      <a:r>
                        <a:rPr lang="pl-PL" sz="1100" b="0" i="1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w gospodarstwie rolnym u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Lohra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Abenheim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zakończenia wojny. Obóz Wyzwolenia Narodowego w NRF do czasu powrotu do kraju. Krawcowa – praca w Zakładzie Energetycznym i Spółdzielni Krawieckiej „Zgoda”.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196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KRAWCZYK IRENA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X 1926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Johannisberg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na roboty przymusowe w 1940 r.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Postelbice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pow. Bierutów. Praca na roli do II 1945 r.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191051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KRUCZYŃSKA BRONISŁAWA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VIII 1938 Kuczyna k. Leszna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Krawcowa, farbiarz,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1995 Wykreślono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2018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1941 r. praca jako pomoc domowa u Erwina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Radomodo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1945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r.Od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1951 r. Zakład Przemysłowo-Odzieżowy im. 1 Maja, Zespół Szkół Medycznych do 1983 r. Brak adresu.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198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KRUCZYŃSKI WŁADYSŁAW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IV 1924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 XII 1997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KRAWCZYK LUDWIKA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VIII 1921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Góra k. </a:t>
                      </a:r>
                      <a:r>
                        <a:rPr lang="pl-PL" sz="1100" b="0" kern="12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Kępna 4.VII.2022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Podstawowe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1940 r. wywieziona pod konwojem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Rudolfolain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Kreis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pl-PL" sz="1100" b="0" i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ü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nfeld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Praca u Hermana Reinharda. Po wojnie praca fizyczna: Stadion Olimpijski, Wojewódzka Kolumna Transportu Sanitarnego – jako portierka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20 V 1945 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2274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AB3ED481-4EAF-4B01-BCA6-CC9D260B0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37" y="1931275"/>
            <a:ext cx="7205546" cy="393349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E88DF0BB-B73E-4EBF-85B8-4FDDE3468D29}"/>
              </a:ext>
            </a:extLst>
          </p:cNvPr>
          <p:cNvSpPr txBox="1"/>
          <p:nvPr/>
        </p:nvSpPr>
        <p:spPr>
          <a:xfrm>
            <a:off x="6846177" y="6148552"/>
            <a:ext cx="4993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Arial Narrow" panose="020B0606020202030204" pitchFamily="34" charset="0"/>
              </a:rPr>
              <a:t>Źródło: Wikipedia, autor zdjęcia: Robert Niedźwiecki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="" xmlns:a16="http://schemas.microsoft.com/office/drawing/2014/main" id="{425C42CF-0652-4323-8DB5-77297F94E593}"/>
              </a:ext>
            </a:extLst>
          </p:cNvPr>
          <p:cNvSpPr txBox="1">
            <a:spLocks/>
          </p:cNvSpPr>
          <p:nvPr/>
        </p:nvSpPr>
        <p:spPr>
          <a:xfrm>
            <a:off x="0" y="265964"/>
            <a:ext cx="12192000" cy="8863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Budynek na Psim </a:t>
            </a:r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3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olu, przy obecnej ul. Bierutowskiej, gdzie mieścił się obóz Fabryki </a:t>
            </a:r>
            <a:r>
              <a:rPr lang="pl-PL" sz="3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Rheinmetall-Borsig</a:t>
            </a:r>
            <a:r>
              <a:rPr lang="pl-PL" sz="3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Fabrykę budowało wielu członków TMW</a:t>
            </a:r>
            <a:endParaRPr lang="pl-PL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454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014750"/>
              </p:ext>
            </p:extLst>
          </p:nvPr>
        </p:nvGraphicFramePr>
        <p:xfrm>
          <a:off x="489678" y="170093"/>
          <a:ext cx="11212643" cy="6500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366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KRYGIER JERZY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II 1931 Częstochowa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</a:t>
                      </a:r>
                      <a:r>
                        <a:rPr lang="pl-PL" sz="1100" b="0" kern="12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pl-PL" sz="1100" b="0" kern="1200" baseline="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9.IV.2020 r.</a:t>
                      </a: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 Elektromechanik – mistrz – 1990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w 1940 r. z rodzicami do Niemiec –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Rozenbon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[Rosenthal?], obecnie Mirosławiczki k. Wrocławia.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1941 r. odebrany od rodziców do miasta Stary Zamek. Po wojnie pracuje w: Zakładach Metalurgicznych, Zakładach Metalowych „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Pilmet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i do 1990 r. w „Elwro”.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30363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KRZEMIEŃ WANDA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VII 1932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Wołyń (ZSRR)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1987 Rezygnacja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2008 r.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do Bad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Urach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praca w kuchni, opieka nad dziećmi. Po wyzwoleniu pracuje w Spółdzielni Wyrobów Cukierniczych w Legnicy do 1977 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202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KRZTOŃ IRENA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IX 1928 Haczów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Wyższe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łapanki w Jaśle wraz z rodzicami wywieziona do obozu w Rosenbergu, następnie do obozu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Świętochłowicach, tu pracuje w Hucie „Florian” do 1945 r. Po wojnie praca we Wrocławiu: główna księgowa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PUPiK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„Ruch”, Spółdzielnia Transportu Wiejskiego, Przedsiębiorstwo Spedycji Krajowej do 1985 r.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KSIĄŻCZYK MARIA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VIII 1925 Rybnica (ZSRR)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IV 2019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techniczne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Ze Stanisławowa wywieziona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Rabenau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(Góra Śląska) – praca w rolnictwie od 1942 do 1945 r. Po wojnie praca jako krawcowa, instruktor KO, kierownik budowy. Służba zdrowia – socjalna, Spółdzielnia Inwalidów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1978 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54177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204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KUBICKI STANISŁAW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IV 1922 Ostrów Wielkopolski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X 1996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1940 r. wywieziony do Milicza. Praca w Przedsiębiorstwie Przewozowym W. Schmidt do 1945 r. Po wojnie praca: Wrocław PKP, Kraków – Biuro Projektowe Budownictwa, Wrocław „Pafawag”, od 1975 r. „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Predom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Projekt”.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252887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KUCIEL JÓZEF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II 1925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2008 r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453477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206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KUCZKO JÓZEF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XI 1943 Falkenberg (Niemcy)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 – 1980 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1995 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Flakenbergu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jego rodzice pracowali przymusowo w gospodarstwie rolnym do 1946 r. Po wojnie: Zakłady Przemysłu Nieorganicznego, Komenda Wojewódzka MO – funkcjonariusz do 1979 r.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72103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KUDELA WŁADYSŁAW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VI 1924 Ogrodzieniec, pow. Zawiercie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V 1993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 – 1982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z domu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Gerlanden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(Jarosławice). Praca u bauera od 1939 do 1941 r. Po ucieczce w 1942 r. został wywieziony do Berlina. Pracował w firmie budowlanej do końca wojny. We Wrocławiu praca w MPK,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Dyrekcji Okręgowej Szkolnictwa Zawodowego od 1969 r. – 1982 r. we Wrocławskim Przedsiębiorstwie Budownictwa Przemysłowego Nr 1.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208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KUDREWICZ KONRAD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VII 1900 . Wronowice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VI 1989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Obóz jeniecki w Mühlberg/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Elbe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od 1939 do 1941 r. Wywieziony na roboty przymusowe w 1944 r.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Festkraftsotoff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AG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Rauscha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Kreis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Görlitz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latach 1942-1943. Po wojnie do 1965 r. praca w bankowości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 stanowisku dyrektora.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KUJAWIŃSKA NATALIA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V 1913 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III 1991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KULEJ WŁADYSŁAW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II 1923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 1997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KUNAWICZ EMILIA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VI 1905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Czortków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woj. Tarnopolskie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III 1989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na roboty przymusowe w 1942 r. z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Wojstom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pow. Wilejka,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Schrambergenia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k. Wiesbaden. Praca u bauera do 1945 r. Po wojnie uczy w Szkole Podstawowej w Jaworze do 1948 r. W następnych latach zostaje pisarką.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948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5">
            <a:extLst>
              <a:ext uri="{FF2B5EF4-FFF2-40B4-BE49-F238E27FC236}">
                <a16:creationId xmlns="" xmlns:a16="http://schemas.microsoft.com/office/drawing/2014/main" id="{1C1B6ED4-97C8-46CD-8CA8-45C8CE583C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852324"/>
              </p:ext>
            </p:extLst>
          </p:nvPr>
        </p:nvGraphicFramePr>
        <p:xfrm>
          <a:off x="365262" y="151447"/>
          <a:ext cx="11461475" cy="6342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03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52403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82737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4921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95983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8635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724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KURANDA STEFAN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VI 1927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Raba Wyżna k. Nowego Sącza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XI 2016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w 1942 r. do Niemiec – do obozu pracy przymusowej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Dohren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k. Magdeburga, do fabryki lnu. Przebywa tam do IV 1945 r. Po wojnie pracuje: praktyka w zawodzie piekarskim, zaopatrzeniowiec stacji radiowo-telewizyjnych Wrocław, jako kierownik w Dyrekcji Poczty i Telekomunikacji do 1991 r.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74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KURYŁEK MARIAN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X 1928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IX 1996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36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214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KURYŁOWSKA SABINA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X 1922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III 2003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337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KUSIAK ANTONI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VI 1922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III 2006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36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216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KUŚ BARBARA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V 1929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XII 2002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375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KUZAŃSKI WŁADYSŁAW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VIII 1905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1997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900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218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KUZIOR JERZY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XI 1920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XI 1988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Deportowany w 1943 r. do Wrocławia. Przebywa w obozach fabrycznych: obok Dworca Muchobór na placu sportowym, w 1944 r. robotników przeniesiono do obozu koło cmentarza przy ul. Grabiszyńskiej –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Linke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-Hofmann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W I 1945 r. ucieka z obozu. Z grupą uciekinierów doczekał się zakończenia wojny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ogródkach działkowych przy Odrze na Karłowicach. Po wojnie uzupełnia wykształcenie. Publikuje wspomnienia z czasów wojny w prasie wrocławskiej, tygodniku „Przekrój” i Kalendarzu Wrocławskim.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549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KUŹMA LEOKADIA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V 1902 Warszawa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VI 1986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1944 r. wywieziona do Wrocławia – obóz pracy przymusowej FAMO-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„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Wappenhof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”,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Clausewitzschule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36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220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KWIETNIEWSKI ALFRED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XII 1904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XI 1986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87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LALICKA ROMANA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II 1934 Warszawa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matką w czasie powstania warszawskiego. Obozy pracy przymusowej we Wrocławiu: FAMO-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Osobowice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Po wojnie praca w Zakładach Fajansu i do 1989 r. w PTHW we Wrocławiu – kierownik działu ekonomicznego i rozliczeń.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36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222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LANGE CZESŁAW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V 1926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1993 r., Płock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802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LANGNER MIECZYSŁAWA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V 1924 Sosnowiec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XI 2009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Zasadnicze handlowe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Sprzedawca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1969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w 1941 r. do: Wrocław – ul. Składowa, ul. Opolska 97, majątek ziemski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Raten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k. Leśnicy,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ul. Traugutta 43. Po wojnie: piekarnia, ul. Ładna; bary mleczne, „Społem” – do  roku 1988.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288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551373"/>
              </p:ext>
            </p:extLst>
          </p:nvPr>
        </p:nvGraphicFramePr>
        <p:xfrm>
          <a:off x="593919" y="263835"/>
          <a:ext cx="11212643" cy="617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LARY SEWERYNA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I 1922 r. Sarnowa,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pow. Rawicz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V 1994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1960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1940 r. wywieziona do Alt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Guhrau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gospodarstwo rolne, do 1941.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Guhrau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pracuje jako pomoc domowa do 1944 r. „P” – 1969 We wrześniu zabrana do kopania rowów – aż do wyzwolenia. Opiekun społeczny.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LEJA LUDWIKA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VII 1917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II 2004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Ostrzeszowa skierowana do pracy we Wrocławiu, u dr.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Heere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ul. Swobodna 27. W styczniu 1945 r. pracuje w szpitalu Wszystkich Świętych na oddziale w gmachu Sądu przy ul. Podwale. Po wojnie pracuje w Urzędzie Pocztowym Wrocław nr 1. Po kursach pracuje jako starsza księgowa na stanowiskach kierowniczych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resorcie łączności.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226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LEKKODUCH APOLONIA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IV 1892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1990 r.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powstania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Waldenburg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Friedro”nder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[?].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478686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LEMKE MARIA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III 1924 </a:t>
                      </a:r>
                      <a:r>
                        <a:rPr lang="pl-PL" sz="1100" b="0" kern="12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Koluszki VI.2021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 – 1979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w 1944 r., zatrudniona w Deutsche-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Reichsbahn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Ostbahn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Berlinie </a:t>
                      </a:r>
                      <a:r>
                        <a:rPr lang="pl-PL" sz="1100" b="0" i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Grünau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jako sprzątaczka wagonów. Do 8 V 1945 r. była w obozie przy </a:t>
                      </a:r>
                      <a:r>
                        <a:rPr lang="pl-PL" sz="1100" b="0" i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Grünaustrasse</a:t>
                      </a:r>
                      <a:r>
                        <a:rPr lang="pl-PL" sz="1100" b="0" i="1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210. Po wojnie praca we Wrocławiu: PKS, Polski Związek Motorowy, Związki Zawodowe Transportowców – do 1979 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60681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228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LESZCZYC-DOKOWSKA STEFANIA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VI 1935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Laźeniec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woj. nowogródzkie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Renta –1985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1991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w 1943 r. do gospodarstwa Hansa Halma w Köln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Frechen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 do fabryki w miejscowości Ulm-Ruhr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Räder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Horst w gospodarstwie i następnie w obozie sprzątanie do 1945 r. Praca po wojnie: Przychodnia Stare Miasto we Wrocławiu do 1985 r., Szpital Położniczy.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LESZCZYC-DOKOWSKI WALDEMAR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V 1935,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Słonim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woj. nowogródzkie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Kinotechnik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1970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z Warszawy z rodzicami w 1944 r. do Wrocławia. Przebywał w obozach: FAMO-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Bergstrasse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wyzwolenia w 1945 r. Po wojnie i ukończeniu nauk pracuje w: kino „Śląsk”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1969 r., Telewizja Wrocław.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230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LIS JANINA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VII 1926 Jaworzno k. </a:t>
                      </a:r>
                      <a:r>
                        <a:rPr lang="pl-PL" sz="1100" b="0" kern="12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Wielunia </a:t>
                      </a:r>
                      <a:r>
                        <a:rPr lang="pl-PL" sz="1100" b="0" kern="1200" baseline="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24.V.2023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Zasadnicze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1991 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miejsca zamieszkania wywieziona do Strzelina. Pracowała w firmie , budowlanej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Schnell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 Syn w kuchni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1941 do I 1945 r. Od I 1945 r. ewakuacja z Wrocławia do Plauen – fabryka samochodów do 1945 r. </a:t>
                      </a:r>
                    </a:p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LISIECKA PAULINA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V 1921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XII 1985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32338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232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LISIECKI TADEUSZ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 1918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XII 2008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LUBOMSKA CZESŁAWA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VII 1925  Ostrzeszów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Kalisza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 – 1979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2018 r.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do Wrocławia, pracowała w prywatnych gospodarstwach domowych i od II 1944 do 1945 r.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szwalni wojskowej Niemców. Po wojnie praca w różnych zakładach jako: kierownik sklepu, sekretarka, planista-ekonomista, inspektor eksploatacyjny i administrator.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234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ŁADOWSKA HENRYKA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I 1921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X 1999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ŁOPATKA HENRYK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XII 1920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III 2002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8271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612388"/>
              </p:ext>
            </p:extLst>
          </p:nvPr>
        </p:nvGraphicFramePr>
        <p:xfrm>
          <a:off x="489678" y="395545"/>
          <a:ext cx="11212643" cy="6100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ŁUCZAK EDWARD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X 1915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IV 1999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Rawicza wywóz do pracy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Ober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Barken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W 1941 r. zabrany do prac w cukrowni, budowa dróg, kopalni miedzi. W 1944 r. pracuje przy kopaniu rowów.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MACIEJEWSKA STANISŁAWA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 1922 r.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Starczynów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Olkusza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IX 2010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Podstawowe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1993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Pracowała w fabryce we Wrocławiu – </a:t>
                      </a:r>
                      <a:r>
                        <a:rPr lang="pl-PL" sz="1100" b="0" i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Eichenparkstrasse</a:t>
                      </a:r>
                      <a:r>
                        <a:rPr lang="pl-PL" sz="1100" b="0" i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Alterbo’rg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[Altenburg?] w majątku pani Schulz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 roli do wyzwolenia. Od 1946 r. praca w różnych zakładach wrocławskich, do emerytury w 1976 r.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Robotnik fizyczny.</a:t>
                      </a:r>
                    </a:p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238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MALUGA ALINA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VIII 1924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VII 2018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Członek Honorowy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353437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MALUGA LUDWIK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VII 1913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XII 1986 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Wyższe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Członek Honorowy.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Więzień obozów we Wrocławiu. Ukończył Politechnikę Warszawską, uzyskując dyplom inżyniera-mechanika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konstruktora maszyn w grudniu 1938 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240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MARCINIAK STANISŁAWA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XI 1923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Wyższe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Zawiercia w drodze przewozu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Strehlen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dzięki bratu znalazła się we Wrocławiu. Pracowała jako służąca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 trzech rodzin. Po wojnie zaocznie ukończyła studia z zakresu prawa i administracji. Pracowała w Okręgowej Komisji Kontroli Służby Zdrowia, w Wojewódzkim Urzędzie Pocztowym. W 1981 r. przechodzi na emeryturę.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MARCINIAK STEFANIA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IV1927 Przybyłów k. </a:t>
                      </a:r>
                      <a:r>
                        <a:rPr lang="pl-PL" sz="1100" b="0" kern="1200" dirty="0" smtClean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Kalisza  28.XII.2008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Podstawowe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1995 Wykreślono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2008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Pracowała u Bruno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Siedla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majątku rolnym na Muchoborze Wielkim od 1940 do 1945 r. Praca w szpitalu,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pl. 1 Maja – pielęgniarka, Spółdzielnia Pracy „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Polmoda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– krawcowa.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242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MARSZAŁEK JAN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V 1924 Radziszów, pow. Kraków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XI 1997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Renta – 1978 Kelner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1970 </a:t>
                      </a:r>
                    </a:p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na roboty przymusowe w 1942 r. do Niemiec, Solingen – praca w fabryce produkującej części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czołgów i samolotów. Po ucieczce osadzony w obozie karnym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Rattwitz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na 2 miesiące. Obóz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praca w sklepie, piekarni. Ucieka do Wrocławia i dostaje pracę kelnera. Po wojnie pracował w różnych lokalach gastronomicznych.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MARYNIAK MIECZYSŁAW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X 1924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XII 2006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244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MAZAN DANUTA-BARBARA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V 1937 Warszawa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VI 2016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1992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1994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powstania warszawskiego wywieziona z rodziną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Obozy: fabryczny późniejszego „Pafawagu”,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ul. Opolska, Hauke-Bosaka, Góralska,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wojnie: Miejska i Woj. Rada Narodowa Wrocław, MHD-Południe, PSS „Społem”, SDH „Feniks” we Wrocławiu.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371887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MAZUR MATYLDA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VI 1920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X 2006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246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MAZUR TERESA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VI 1944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III 2003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MAZUREK WŁADYSŁAW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XII 1920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XI 2000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4773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769FF383-BA47-49E8-A0E2-D27C17C8F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47" y="1456806"/>
            <a:ext cx="6902792" cy="4873625"/>
          </a:xfrm>
          <a:prstGeom prst="rect">
            <a:avLst/>
          </a:prstGeom>
        </p:spPr>
      </p:pic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3275EA9B-49B7-4C09-8E8B-AD889D1C7726}"/>
              </a:ext>
            </a:extLst>
          </p:cNvPr>
          <p:cNvSpPr txBox="1">
            <a:spLocks/>
          </p:cNvSpPr>
          <p:nvPr/>
        </p:nvSpPr>
        <p:spPr>
          <a:xfrm>
            <a:off x="0" y="313156"/>
            <a:ext cx="12192000" cy="4154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000" dirty="0">
                <a:latin typeface="Arial Narrow" panose="020B0606020202030204" pitchFamily="34" charset="0"/>
              </a:rPr>
              <a:t>  Obraz ulicy Wrocławia po wyzwoleniu w 1945 roku </a:t>
            </a:r>
          </a:p>
        </p:txBody>
      </p:sp>
    </p:spTree>
    <p:extLst>
      <p:ext uri="{BB962C8B-B14F-4D97-AF65-F5344CB8AC3E}">
        <p14:creationId xmlns:p14="http://schemas.microsoft.com/office/powerpoint/2010/main" val="19683843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867908"/>
              </p:ext>
            </p:extLst>
          </p:nvPr>
        </p:nvGraphicFramePr>
        <p:xfrm>
          <a:off x="489678" y="330905"/>
          <a:ext cx="11212643" cy="5931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MĄDRY STANISŁAW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IV 1920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 2006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MECH WŁADYSŁAWA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XI 1921 Weimar (Niemcy)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VIII 2015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Podstawowe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Kielc do obozu Altenburg,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Leipzig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fabryka amunicji „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Hasag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do maja 1945 r. Po wojnie pracuje w „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Dolmelu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do 1967 r., Spółdzielnia „Społem” do 1970 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250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MECH ZENON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VII 1923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III 1992 </a:t>
                      </a: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387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MENCEL CZESŁAW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VII 1925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X 2004</a:t>
                      </a: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252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MIELCZAREK JANINA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VI 1936  Wygiełzów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Wielunia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IX 2013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2001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1940 r. z rodziną przebywa na robotach przymusowych we Wrocławiu-Psie Pole, Clausewitz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Linke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-Hofmann,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ul.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Sołtysowicka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wyzwolenia w 1945 r.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MIELNIK STANISŁAWA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X 1919 Mikulice, woj. Rzeszowskie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VIII 1988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Mikulic wywieziona do pracy w Austrii – St.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Marienkirchen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Grieskirchen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od 1940 do 1945 r. Po wojnie pracowała w ZOZ-Wrocław, ul. Dobrzyńska – do 1980 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3561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254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MIKLEJEWSKA EDMUNDA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VIII 1924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XI 2007, Legnica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MIRYS WACŁAW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IX 1923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IX 2001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3004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256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MOŃKA JÓZEFA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IV 1943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Niekrenz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(Niemcy)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1995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Urodził się w czasie robót przymusowych rodziców. Matka pracowała w gospodarstwie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Niekrenz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praca we Wrocławiu.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MOŃKA HELENA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IV 1925 Częstochowa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IV 2019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Krawcowa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 – 1980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1983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na roli w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Rosenborn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od 1940 do 1945 r. Po wojnie praca w ZPO „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Intermoda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do emerytury.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258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MORAWSKA MARIA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XII 1921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z6 II 2011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MORDARSKA MARIA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V 1925 Liwan (ZSRR)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– śpiewaczka Emerytura  – 1975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2017 r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maju 1944 r. wywieziona na roboty przymusowe do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Stettin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Hydrierwerke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Pölitz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fabryka syntetycznej benzyny do 1945 r. Po wojnie praca: Urząd Pocztowy-2, „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Miastoprojekt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Południe”,od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1951 do 1975 Polskie Radio i Telewizja.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920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987694"/>
              </p:ext>
            </p:extLst>
          </p:nvPr>
        </p:nvGraphicFramePr>
        <p:xfrm>
          <a:off x="538163" y="631825"/>
          <a:ext cx="11212643" cy="6089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MOSKA FRANCISZKA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II 1923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Dobrydział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k. Kępna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I 2015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2001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przymusowa w Wieluniu –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Nebeustelle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Kempeu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[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Nebenstelle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Kemper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?] i do 1943 r.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RegeUsteieg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Anton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Pfister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Hof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praca w przedszkolu.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MROWIEC KAZIMIERZ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 1917 Żywiec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IV 2016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– ekonomista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1960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„P” – 1970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do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Industri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Bielitz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w latach 1942-1942. Od 1942 r. do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Alchen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Breslau-Zahi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do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Volkezt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 1945 r. Obóz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ClausewitzSchule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wyzwolenia 1945 r.</a:t>
                      </a:r>
                    </a:p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262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MRÓZ-NOWAK STANISŁAWA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IV 1920 Kraków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IX 2013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Podstawowe</a:t>
                      </a:r>
                      <a:b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Renta – 1970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1971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Sosnowca wywieziona do Buchwald, gm. Lubawka, na roboty przymusowe. Praca na gospodarce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Johana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Wolfa. Od 1942 r. praca w domu u Huberta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Kaupke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wyzwolenia. Po wojnie z wykształceniem podstawowym pracuje w „Cefarm” Wrocław, do przejścia na rentę inwalidzką.  </a:t>
                      </a:r>
                    </a:p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MULARCZYK JADWIGA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VIII 1925 Ostrzeszów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VI 2008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1992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na roboty do Wrocławia. Fizycznie pracuje w „Bacutil”, ul. Grabiszyńska. Po wojnie we Wrocławiu pracuje jako sprzedawca, repasacja pończoch, bufetowa. </a:t>
                      </a: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264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MULARCZYK LUDWIK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V 1916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I 2001 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356806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MUSIAŁ STANISŁAW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X 1919 Pępowo, gm. Leszno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 2012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Mistrz piekarski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1969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Obozy: Clausewitz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w piekarni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Maxa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Tichentrera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prowadzi własny zakład piekarniczy.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35763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266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MUSIAŁ ZYGMUNT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II 1922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IV 1987 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MUZYKA ANTONINA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IV 1945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Kolizej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(Niemcy),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Zasadnicze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1996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Urodzona w miejscu robót przymusowych rodziców do 1945 r. Praca po wojnie: do 1968 r. – Legnica, 1975 r. – Wrocławski Kombinat Budowlany, do 1985 r. Od 1985 r. – Polski Komitet Pomocy Społecznej, do 1990 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268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NAGRODZKA LEOKADIA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II 1924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III 2004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NAGRODZKI-JAXA EDMUND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IX 1921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XII 2000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Wyższe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Przywieziony z Warszawy (Pruszkowa) do Wrocławia – obóz na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Morgenau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(Na Grobli), ul. Góralska.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wojnie pracował w Zarządzie m. Wrocławia, ukończył studia prawnicze i aplikację sądową. Radca prawny w WZE „Elwro”, pracownik w Zarządzie Regionu NSZZ „Solidarność”.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270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NAWROCKI FELIKS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IV 1921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IX 2001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NICIEJEWSKA MARIANNA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III 1924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VIII 2000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4767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EB5B11E9-80A1-47C0-B8E8-A3FC7C9A9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324" y="2057400"/>
            <a:ext cx="5628290" cy="1371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tx1"/>
                </a:solidFill>
                <a:latin typeface="Arial Narrow" panose="020B0606020202030204" pitchFamily="34" charset="0"/>
              </a:rPr>
              <a:t>NA ZDJĘCIU JERZY PODLAK Z KOLEGAMI, NA TLE ZNISZCZONEGO  GIMNAZJUM  PRZY ULICY PONIATOWSKIEGO. BYŁA TO JEDNA </a:t>
            </a:r>
            <a:br>
              <a:rPr lang="pl-PL" sz="17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l-PL" sz="1700" dirty="0">
                <a:solidFill>
                  <a:schemeClr val="tx1"/>
                </a:solidFill>
                <a:latin typeface="Arial Narrow" panose="020B0606020202030204" pitchFamily="34" charset="0"/>
              </a:rPr>
              <a:t>Z PIERWSZYCH SZKÓŁ WE WROCŁAWIU, W KTÓREJ ODBYWAŁY SIĘ ZAJĘCIA ZARAZ PO WYZWOLENIU. KLASY LICZYŁY WÓWCZAS PO 75 UCZNIÓW.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F6B7FBD5-4C70-44E5-9072-945D87163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35" y="274901"/>
            <a:ext cx="3947748" cy="604707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5FD6FD74-C87B-4409-8FE9-DB6A0C1D45A6}"/>
              </a:ext>
            </a:extLst>
          </p:cNvPr>
          <p:cNvSpPr txBox="1"/>
          <p:nvPr/>
        </p:nvSpPr>
        <p:spPr>
          <a:xfrm>
            <a:off x="1419092" y="5545822"/>
            <a:ext cx="4792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Arial Narrow" panose="020B0606020202030204" pitchFamily="34" charset="0"/>
              </a:rPr>
              <a:t>Zdjęcie z prywatnego archiwum Jerzego </a:t>
            </a:r>
            <a:r>
              <a:rPr lang="pl-PL" sz="1800" dirty="0" err="1">
                <a:latin typeface="Arial Narrow" panose="020B0606020202030204" pitchFamily="34" charset="0"/>
              </a:rPr>
              <a:t>Podlaka</a:t>
            </a:r>
            <a:r>
              <a:rPr lang="pl-PL" sz="1800" dirty="0">
                <a:latin typeface="Arial Narrow" panose="020B0606020202030204" pitchFamily="34" charset="0"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830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E6C9DCEA-8A32-4B56-B1D0-18E68EABD405}"/>
              </a:ext>
            </a:extLst>
          </p:cNvPr>
          <p:cNvSpPr txBox="1">
            <a:spLocks/>
          </p:cNvSpPr>
          <p:nvPr/>
        </p:nvSpPr>
        <p:spPr>
          <a:xfrm>
            <a:off x="0" y="41025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Działalność historyczno-kronikarska</a:t>
            </a:r>
          </a:p>
          <a:p>
            <a:pPr marL="0" indent="0">
              <a:buNone/>
            </a:pPr>
            <a:endParaRPr lang="pl-PL" dirty="0"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F84620AB-ACB9-4DD5-8B72-AE5F10E12DA5}"/>
              </a:ext>
            </a:extLst>
          </p:cNvPr>
          <p:cNvSpPr txBox="1"/>
          <p:nvPr/>
        </p:nvSpPr>
        <p:spPr>
          <a:xfrm>
            <a:off x="1" y="1593057"/>
            <a:ext cx="12192000" cy="66979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WAŻNĄ DZIEDZINĄ DZIAŁALNOŚCI KLUBU LUDZI ZE ZNAKIEM „P” BYŁO DOKUMENTOWANIE LOSÓW POLAKÓW WOJENNEGO WROCŁAWIA. DZIĘKI TEMU POWSTAŁO WIELE PUBLIKACJI OPISUJĄCYCH ICH TRUDNE ŻYCIE.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5DA382E1-A0AA-4BF0-AAF5-169E6BFB4EAE}"/>
              </a:ext>
            </a:extLst>
          </p:cNvPr>
          <p:cNvSpPr txBox="1"/>
          <p:nvPr/>
        </p:nvSpPr>
        <p:spPr>
          <a:xfrm>
            <a:off x="309013" y="2483852"/>
            <a:ext cx="9878518" cy="398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sztafecie polskości Wrocławia” Juliana Bartosza (1978, 1980 i 1982)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„Wiersze i piosenki Polaków wojennego Wrocławia”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„Zapomniani ludzie z literą „P”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„Polscy ludzie przymusowi na Dolnym Śląsku 1939–1945” (1978)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„Przewodnik po upamiętnionych miejscach represji w czasie II wojny światowej polskich robotników przymusowych we Wrocławiu” Czesławy Ziembowej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„Obozy pracy przymusowej we Wrocławiu” Ludwika </a:t>
            </a:r>
            <a:r>
              <a:rPr lang="pl-PL" sz="20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Malugi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(1987)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„Polska grupa konspiracyjna „Olimp” w wojennym Wrocławiu” Alfreda Koniecznego (1989 r.)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roku 1995 Anna </a:t>
            </a:r>
            <a:r>
              <a:rPr lang="pl-PL" sz="20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Kosmulska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spisała historie członków Klubu w książce wydanej przez TMW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pl-PL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„Niewolnicy w </a:t>
            </a:r>
            <a:r>
              <a:rPr lang="pl-PL" sz="20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Breslau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wolni we Wrocławiu” (drugie wydanie w 2020 r.)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248C0353-BF10-4305-B0FD-6497DD180A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406" y="3752392"/>
            <a:ext cx="830577" cy="159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69052845-B1A7-4975-ACBF-267E166B367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418" y="5346896"/>
            <a:ext cx="830577" cy="119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Przednia okładka">
            <a:extLst>
              <a:ext uri="{FF2B5EF4-FFF2-40B4-BE49-F238E27FC236}">
                <a16:creationId xmlns="" xmlns:a16="http://schemas.microsoft.com/office/drawing/2014/main" id="{E5C56076-F1CC-4389-BE17-DC93ECBE358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79" y="2311106"/>
            <a:ext cx="793750" cy="108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Polska grupa konspiracyjna „Olimp” w wojennym Wrocławiu - Oceny, opinie,  ceny - Alfred Konieczny - Lubimyczytać.pl">
            <a:extLst>
              <a:ext uri="{FF2B5EF4-FFF2-40B4-BE49-F238E27FC236}">
                <a16:creationId xmlns="" xmlns:a16="http://schemas.microsoft.com/office/drawing/2014/main" id="{BC1DB797-D2AA-47FD-91AB-B020775F5C0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529" y="2658478"/>
            <a:ext cx="830577" cy="1243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9419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046461"/>
              </p:ext>
            </p:extLst>
          </p:nvPr>
        </p:nvGraphicFramePr>
        <p:xfrm>
          <a:off x="406551" y="173384"/>
          <a:ext cx="11212643" cy="672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331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NIEBORAK WŁADYSŁAW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VIII 1906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XI 1992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3178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NOJEK BARBARA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IX 1939  Warszawa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2017 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Przebywała w obozie koncentracyjnym Sachsenhausen, Oranienburg,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Northeim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Hollenbach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Duderstadt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wojnie powrót do Polski, w 1946 r. – Koźle, we Wrocławiu od 1955 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45574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274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NOWAK JÓZEF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2003 r.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Brak danych </a:t>
                      </a:r>
                    </a:p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4976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NOWICKA KRYSTYNA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II 1939  Dzietrzniki,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woj. sieradzkie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Wyższe – doradca finansowy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1996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całą rodziną do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Braunsdorf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Pracowała przymusowo r. od 1939 do 1945 r. w majątku u Arno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Petzscha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Na emeryturze plus praca zarobkowa.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568554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276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OCZKOWSKI MIKOŁAJ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III 1917 Rycza Pańska (ZSRR)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Podstawowe – zdun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1978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1986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Jeniec wojenny do 1940 r. Zwolniony z niewoli niemieckiej, przekazany do pracy w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Eylau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praca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gospodarstwie do wyzwolenia.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663564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ONDERKA HENRYK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IV 1902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VII 1989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Technik BHP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Przetransportowany do Ursusa, po demontażu maszyn z całą grupą przewieziony transportem do Wrocławia. Obóz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Wappenhof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Niskie Łąki. Praca w FAMO („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Dolmel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”), w 1945 r. obóz po jeńcach z Gross-Rosen,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ul. Swobodna; szkoła, ul. Grunwaldzka,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– do wyzwolenia. Praca – Powiatowy Komitet PPR.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36406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278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ORLIŃSKA BARBARA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XII 1933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II 2000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82945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ORŁOWSKA DANIELA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XI 1928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 II 2015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Honorowy prezes i członek TMW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Wraz z matką i młodszym bratem uciekła w 1941 r. z pociągu wiozącego ich z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obozu pracy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Berlinie. Praca w firmie „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Grossweiler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z centralą przy ul. Szczęśliwej. Tu w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wraz z ojcem i bratem doczekała zakończenia wojny. Pozostali we Wrocławiu. Tu spełniło się dziecięce marzenie o pracy w pięknym Ratuszu – jako długoletni dyrektor Muzeum Historycznego. Była aktywnym członkiem TMW, przewodniczącą Klubu Ludzi ze Znakiem „P” oraz członkiem Zarządu Terenowego SPR – Oddziału Wrocław.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45574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280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OSUCHOWSKA JANINA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VII 1915 Warszawa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1983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powstania warszawskiego w 1944 r. przewieziona do Wrocławia do pracy w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Gemeinschaftswerk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przy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Kreuzstrasse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Przeprowadzka do Warszawy w 2004 r.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74625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OWCZAREK MARIAN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VIII 1934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Wygiełtów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pow. Wieluń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XI 2013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2001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Wraz z rodzicami wywieziony do Wrocławia do obozu Psie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Pole.Praca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u Fritza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Hudiga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Hoch-Tief-Eisenbetonbau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1944 r. W czasie oblężenia przebywa w obozach: Clausewitz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Linke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-Hofmann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do wyzwolenia. Po wojnie pracuje jako kierowca.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568554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282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PACYCH BRONISŁAWA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XI 1904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V 1982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Klub Ludzi ze Znakiem „P”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Warszawy po powstaniu warszawskim w 1944 r. Przybyła wraz z synem do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obóz pracy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Zuckerfabrik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Klettendorf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później w obozie Clausewitz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aż do wyzwolenia.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663564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PACYCH ZYGMUNT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III 1941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Technik-energetyk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2001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1971, Klub Ludzi ze Znakiem „P”, Członek Zarządu.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wraz z mamą z Warszawy, był pod jej opieką do czasu wyzwolenia Wrocławia. Obozy we Wrocławiu: Klecina – praca w cukrowni, Clausewitz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wyzwolenia. Pracował w ZEW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ZWSE Wrocław.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3131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746669"/>
              </p:ext>
            </p:extLst>
          </p:nvPr>
        </p:nvGraphicFramePr>
        <p:xfrm>
          <a:off x="397239" y="192437"/>
          <a:ext cx="11397522" cy="611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715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43183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79538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38842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90426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830818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358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PAJKERT MARIA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XII 1923, Błonie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Warszawy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2014 r., pochowana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Bydgoszczy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1992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Sanitariuszka w powstaniu warszawskim. Przewieziona do obozu pracy Wrocław – FAMO,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czasu wyzwolenia. Po wyzwoleniu pracuje jako pielęgniarka oraz w charakterze prac. umysłowego.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PAJURA JÓZEF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 1923 . Bystro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Lublina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X 1994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Spawacz-hydraulik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1983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1985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na roboty przymusowe do gospodarstwa rolnego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Striebeck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k. Frankfurtu, do 1945 r.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Palacz kotłowy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286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PALIBUDA JULIUSZ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III 1932 Mikorzyn Kaliski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Elektryk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1997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z Ostrzeszowa do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Klosterstrasse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84. Po wojnie praca w Wojskowych Zakładach Motoryzacyjnych do emerytury w 1991 r.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40627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PAŁASZYŃSKA WANDA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X 1924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VI 2004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288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PAŁCZYŃSKI EDWARD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IV 1925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I 1994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powstania warszawskiego (obóz Pruszków) wywieziony na roboty przymusowe – obozy: Oleśnica,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Niskie Łąki – praca w FAMO-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Ucieczka z rodziną do Oleśnicy i Warszawy. Powrót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Wrocławia z rodziną.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PASIŃSKA ANNA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VII 1940, Łuck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Szwaczka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2001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z rodzicami w 1943 r. Niemcy. Praca rodziców u bauera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Wollinger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Hof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290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PAWLIC KAZIMIERZ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X 1931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I 2004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PIECZKO HELENA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VII 1922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 2013 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łapanki w Zawierciu znalazła się we Wrocławiu. Praca jako służąca u państwa Kunertów na Oporowie, 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firmie Herberta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Bricka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do oblężenia. Dowożenie obiadów do schroniska budowlanego, pl. Katedralny.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wojnie pracowała w urzędach administracyjnych Wrocławia, później w Wojewódzkiej Stacji Sanitarno-Epidemiologicznej.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292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PIENIAK KAZIMIERZ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II 1924  Warszawa</a:t>
                      </a:r>
                      <a:b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I 2015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1983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2005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Obóz pracy przymusowej –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Mühlberg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Weg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(ul. Fiołkowa) – praca w </a:t>
                      </a:r>
                      <a:r>
                        <a:rPr lang="pl-PL" sz="1100" b="0" kern="1200" dirty="0" err="1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Linke</a:t>
                      </a: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-Hofmann. Po wojnie pracuje z Zakładzie Fryzjerskim i Spółdzielni Pracy Fryzjersko-Kosmetycznej we Wrocławiu.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34406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PIENIAK ZOFIA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III 1913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X 1996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294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PIETKIEWICZ WANDA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VII 1919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VIII 1996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PIETRZAK RAJMUND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VIII 1928 </a:t>
                      </a:r>
                    </a:p>
                    <a:p>
                      <a:r>
                        <a:rPr lang="pl-PL" sz="1100" b="0" kern="120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VIII 1994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739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203034"/>
              </p:ext>
            </p:extLst>
          </p:nvPr>
        </p:nvGraphicFramePr>
        <p:xfrm>
          <a:off x="489678" y="331987"/>
          <a:ext cx="11212643" cy="6396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18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PIJANOWSKA ANNA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VII 1922  Natolin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II 2014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–1982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1975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Obóz w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Hylau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-Königsberg (Czechosłowacja). Praca na roli od 1940 r. do 1945 r. Po wojnie pracuje w Urzędzie Dzielnicowym Śródmieście, DZBM-Stare Miasto Wrocław.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PILARSKI CZESŁAW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X 1912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XI 2003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298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PILARSKA JANINA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VI 1915 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X 2002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39553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PIOTROWSKI KONSTANTY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II 1900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zm. 1980  Warszawa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PISKORNIK IRENA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VII 1930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Skomun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Sieradzki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VII 2017 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1996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w 1943 r. do gospodarstwa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Berthy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Bethe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Bindheim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r. Bad Harzburg do wyzwolenia. Po wojnie: prac. umysłowy w „FAT” Wrocław, KM PZPR do 1992 r. Przejście na emeryturę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34519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PŁAWIŃSKA DANUTA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IV 1926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Jazłowce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(Wołyń)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– księgowa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renta inwalidzka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1978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powstania w Warszawie w 1944 r. do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Mallmitz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(Małomice) oraz do Augsburg Keller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Knappich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Maschinenfabrik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pracuje we Wrocławiu jako pracownik umysłowy do 1978 r.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302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PŁYSZEWSKA HALINA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III 1928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VI 2009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Klubu Ludzi ze Znakiem „P”</a:t>
                      </a:r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Z Warszawy (obóz wysyłkowy Pruszków) wywieziona do Wrocławia. Obozy: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Hindenburg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szkoła na Sępolnie,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Königsplatz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obecnie pl. Jana Pawła II, szkoła na Hauke-Bosaka. Wyzwolenia doczekała się w obozie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– wychowywanie dzieci, później praca w handlu.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PODANOWSKA HELENA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VII 1923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2008 r.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Brak kontaktu.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304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PODLAK HELENA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I 1901 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V 1991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PODLAK JERZY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XI 1931 Poznań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Inżynier mechanik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1970 wiceprezes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Zarządu Klubu Ludzi ze Znakiem „P”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Ostrzeszowa wywieziony do obozów: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Durchgangslager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-Dachau, Augsburg,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szpital „Bethesda”,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ul. Dyrekcyjna, obóz Clausewitz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ul. Hauke-Bosaka, Góralska,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zakończeniu wojny uczył się, studiował i pracował w Jelczańskich Zakładach Samochodowych. Od 1980 r. do przejścia na emeryturę w 1997 r. pracował w Fabryce Samochodów Ciężarowych ZREMB we Wrocławiu.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306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PODYMSKA WIKTORIA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XI 1922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zm. 2003 Galewice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Wieruszowa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PODYMSKI JAN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XI 1925 .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Nimojew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Sieradza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Brukarz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1982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1993 Wykreślono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2017 r. (brak kontaktu)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przymusowa w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Nachterstedt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u rolnika Richarda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Zellera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od 1940 r. – IV 1945 r. Po wojnie: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przy rodzicach, do 1981 r. pracuje w Spółdzielni Pracy Remontowo-Budowlanej.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0536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1541896-F140-4DE8-A116-DF92B8963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83268" y="2796272"/>
            <a:ext cx="7583213" cy="1917619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 </a:t>
            </a:r>
            <a:endParaRPr lang="pl-PL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Arial Narrow" panose="020B0606020202030204" pitchFamily="34" charset="0"/>
              </a:rPr>
              <a:t>NAPIS NA POMNIKU: „W HOŁDZIE POLAKOM I POLKOM, CYWILNYM OFIAROM DEPORTOWANYM NA PRZYMUSOWE ROBOTY DO III RZESZY”. </a:t>
            </a:r>
          </a:p>
          <a:p>
            <a:r>
              <a:rPr lang="pl-PL" dirty="0">
                <a:solidFill>
                  <a:schemeClr val="tx1"/>
                </a:solidFill>
                <a:latin typeface="Arial Narrow" panose="020B0606020202030204" pitchFamily="34" charset="0"/>
              </a:rPr>
              <a:t>MIEJSCE : SKWER LUDZI ZE ZNAKIEM „P”, U ZBIEGU ULIC NOWOWIEJSKIEJ I B. PRUSA.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01B22AA6-9E48-4D7E-A1B0-8EF7DD932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29" y="1156658"/>
            <a:ext cx="2664723" cy="5455306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="" xmlns:a16="http://schemas.microsoft.com/office/drawing/2014/main" id="{0F21F977-5B9C-4972-A30F-B4F0A9E0BE4C}"/>
              </a:ext>
            </a:extLst>
          </p:cNvPr>
          <p:cNvSpPr txBox="1">
            <a:spLocks/>
          </p:cNvSpPr>
          <p:nvPr/>
        </p:nvSpPr>
        <p:spPr>
          <a:xfrm>
            <a:off x="0" y="487563"/>
            <a:ext cx="12192000" cy="4431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Odrestaurowany w 2018 roku Pomnik Ludzi ze Znakiem „P”</a:t>
            </a:r>
          </a:p>
        </p:txBody>
      </p:sp>
    </p:spTree>
    <p:extLst>
      <p:ext uri="{BB962C8B-B14F-4D97-AF65-F5344CB8AC3E}">
        <p14:creationId xmlns:p14="http://schemas.microsoft.com/office/powerpoint/2010/main" val="20329688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82598"/>
              </p:ext>
            </p:extLst>
          </p:nvPr>
        </p:nvGraphicFramePr>
        <p:xfrm>
          <a:off x="573789" y="380947"/>
          <a:ext cx="11212643" cy="613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POECHE ELEONORA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II 1925 Krotoszyn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IX 2017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1982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1987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w 1942 r. do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Lehrte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obóz w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Markranstädt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dr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Gaspary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przetwórnia warzyw. Pracuje do wyzwolenia. Po wojnie pracuje jako rejestratorka, magazynier, do przejścia na emeryturę w Zakładzie Techniki Biurowej.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POECHE LESŁAW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III 1923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II 1993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310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POLSKI EDWARD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IV 1925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IX 2001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POMARAŃSKI EDWARD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III 1922  Wola Ksawerowska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Radomia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III 2017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ogólne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Bibliotekarz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1974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do obozu, firma Fritz Bender w Monachium (firma budowlana) w latach 1943-1945.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X 1948 r. Biblioteka Uniwersytecka we Wrocławiu. Od IV 1986 r. – emerytura i praca na pół etatu.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312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PRZYSTOJECKI MARIAN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I 1923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VII 1990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PURPUROWSKI JANUSZ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IX 1931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3 XII 1989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32886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314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PUSTEJNIK LEON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X 1900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IV 1995</a:t>
                      </a:r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PYCLIK JAN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IV 1914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1996 r. Nowy Żmigród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532806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316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PYCLIK JÓZEF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 1923  Sporysz k. </a:t>
                      </a:r>
                      <a:r>
                        <a:rPr lang="pl-PL" sz="11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Krakowa            27.XII. 2021 r.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Technik budowlany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1982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1986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 roboty przymusowe wywieziony w 1940 r. z Żywca do Wrocławia. Pracował fizycznie w obozie pracy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przy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Harmeningstrasse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13c. Po wojnie pracował jako kierownik i mistrz budowlany w Warszawie, Poznaniu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Wrocławiu.</a:t>
                      </a:r>
                    </a:p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RAJCHEL WŁADYSŁAW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VIII 1904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Wilkes-Barre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(Pensylwania, USA)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25 X 1996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Wyższe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Łącznościowiec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Jasła z rodziną wywieziony do Rosenbergu (Olesno), Świętochłowice – pracowali w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Falwa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i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Hütte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(Huta Florian) do II 1945 r. Po wojnie praca: Rejonowy Urząd Telefoniczno-Telegraficzny, Dyrekcja Okręgowej Poczty i Telekomunikacji, do 1990 r. w Muzeum Poczty i Telekomunikacji jako przewodnik.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318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RAŁOWSKA CECYLIA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IX 1925, Wieluń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–1980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1987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w 1940 r. do Pakosławic, pow. nyski (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Basdorf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),u gospodarza Maksa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Klumpe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1945 r. Po wojnie pracuje jako statystyk medyczny: w Jeleniej Górze, Wrocław – Szpital Kolejowy oraz Przemysłowy,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Zespół Opieki Zdrowia – Psie Pole.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RATAJ WŁADYSŁAWA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X 1904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II 1991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4432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712546"/>
              </p:ext>
            </p:extLst>
          </p:nvPr>
        </p:nvGraphicFramePr>
        <p:xfrm>
          <a:off x="489678" y="198347"/>
          <a:ext cx="11212643" cy="6293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RATYŃSKI MIECZYSŁAW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II 1918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2007 r. (poza Wrocławiem)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REZULAK IRENA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III 1920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I 2011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2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RODAK JÓZEF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VII 1927 </a:t>
                      </a:r>
                      <a:r>
                        <a:rPr lang="pl-PL" sz="110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r.  10.VI.2021 r.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Wyższe, 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Dr nauk ekonomicznych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1991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1997 r.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Galewic IV 1944 r. wywieziony z rodzicami, obóz w Łodzi, obóz koncentracyjny w Dachau. W VI 1944 przewieziony do obozu przejściowego w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Mildorf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Bawaria, pracownik rolny u Franza Hubera, w miejscowości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Helsberg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Kreis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Mühldorf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praca do wyzwolenia. Po wojnie praca w: Starostwo Powiatowe Namysłów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1960 r., potem w PZU do 1991 r. Na stanowisku zastępcy dyrektora i dyrektora Oddziału Okręgowego PZU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 Wrocławiu. Mieszka w Namysłowie.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372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ROGOWSKA DANUTA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XII 1928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IV 2010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ROJEK MELANIA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II 1905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VII 1993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lata 70.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Klubie Ludzi ze Znakiem „P”.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czasie powstania warszawskiego wypędzona z domu do Pruszkowa. Wywieziona do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Galbitz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(Gołębice),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Sakrau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(Zakrzów), fabryka papieru. Następnie obozy: Hauke-Bosaka, Góralska,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Chora doczekała wyzwolenia w szpitalu Wszystkich Świętych przy dawnym pl. 1 Maja. Praca: Państwowa Fabryka Jedwabiu, Zakłady Odzieżowe „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Intermoda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”.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ROTHKAEHL IRENA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I 1928 r. Ostrów Wielkopolski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VI 1995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Wyższe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Renta – dodatek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1987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do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Neudorfstrasse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(ul. Komandorska) – praca w prywatnym pensjonacie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Woitalla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Franciszka do 1945 r. Po wojnie we Wrocławiu: Zarząd Miejski, Miejski Handel Detaliczny, Polski Monopol Loteryjny.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1978 do 1983 r., właściciel – Sklep 1001 Drobiazgów.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754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326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RUCZEWSKI ZDZISŁAW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VII 1920  Józefowo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Włocławka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IX 2011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Podstawowe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Handlowiec, parkieciarz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1985 </a:t>
                      </a:r>
                      <a:endParaRPr lang="pl-PL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z Włocławka w 1940 r. do Niemiec – Kędzierzyn-Koźle, budowa fabryki J.G.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Farbenindustrie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Werk do 1945 r. Po wojnie praca w handlu „Społem-Odra” i w Przedsiębiorstwie Budownictwa Uprzemysłowionego Wrocław.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RUDNICKA KAZIMIERA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X 1923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 2007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352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328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RUSZKOWSKI MIECZYSŁAW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XI 1913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X 1996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622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RYBICKA ZOFIA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I 1924 Osada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Jazłowiczki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pow. Równe (ZSRR).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1979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1987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Wypisano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2008 r. Wróblowice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Tomaszowa Lubelskiego w 1942 r. do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Lenzkirch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Praca jako służąca do 1945 r. w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Pension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Dobek. Po wojnie pracuje w PPS, PZPR i Związkach Zawodowych w Spółdzielni Pracy.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330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RYCOMBEL FELIKS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X 1923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VI 1991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RYCOMBEL KAMILA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VII 1920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VI 1982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9039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BA73EDAC-E269-4E03-85B9-44D15E4BD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40" y="1676448"/>
            <a:ext cx="7971809" cy="4576240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1F274B5F-3785-4992-AB64-D578E05677C8}"/>
              </a:ext>
            </a:extLst>
          </p:cNvPr>
          <p:cNvSpPr txBox="1">
            <a:spLocks/>
          </p:cNvSpPr>
          <p:nvPr/>
        </p:nvSpPr>
        <p:spPr>
          <a:xfrm>
            <a:off x="-1" y="759464"/>
            <a:ext cx="12192000" cy="33239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latin typeface="Arial Narrow" panose="020B0606020202030204" pitchFamily="34" charset="0"/>
              </a:rPr>
              <a:t>  </a:t>
            </a:r>
            <a:r>
              <a:rPr lang="pl-PL" sz="2400" dirty="0">
                <a:latin typeface="Arial Narrow" panose="020B0606020202030204" pitchFamily="34" charset="0"/>
              </a:rPr>
              <a:t>Uroczystość odsłonięcia tablicy pamięci w Zespole Szkół przy ul. Hauke-Bosaka 21, w 1972 roku</a:t>
            </a:r>
            <a:r>
              <a:rPr lang="pl-PL" sz="18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56142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778759"/>
              </p:ext>
            </p:extLst>
          </p:nvPr>
        </p:nvGraphicFramePr>
        <p:xfrm>
          <a:off x="489678" y="406194"/>
          <a:ext cx="11212643" cy="5717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363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RZĄSA HELENA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 1944, 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Simmern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(Niemcy),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Renta – od 1998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2002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Urodzona w czasie wywiezienia matki na roboty przymusowe do Niemiec.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SABATOWSKA JADWIGA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X 1919 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II 2008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334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SAWICKA JANINA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II 1925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XI 2002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Siechnica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316408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SAWICKI FABIAN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XII 1911 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X 1994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259689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336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SAWICKI STEFAN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VIII 1926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Wypisano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2008 r.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SAWIN JÓZEF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IV 1927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2003 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4153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338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SAWIN KAZIMIERA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VII 1929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2003 r. </a:t>
                      </a:r>
                      <a:endParaRPr lang="pl-PL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SCHUBERT HALINA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II 1924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VI 2003 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340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SCHUBERT MARIA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VIII 1924 Stogniewice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Kalisza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III 2011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1979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w 1943 r. do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Baustelle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O.E.W.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Kraftwerk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Mechtol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o/s. Praca do 1945 r.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SELEROWICZ STEFAN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V 1922 r. </a:t>
                      </a:r>
                      <a:r>
                        <a:rPr lang="pl-PL" sz="110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Bełchatów   18.X.2021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miejsca zamieszkania w 1941 r. wywieziony do obozu Wrocław -Psie Pole. Hermann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Will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Fabryka Mebli, ul. Piękna 24, Wrocław. Prac. umysłowy Po wojnie praca w MO Wrocław, Zarząd Wojew. ZBoWiD Wrocław.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342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SICIARZ PAULINA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VIII 1937, Kupna, pow. Przemyśl.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1998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2004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rodzicami do </a:t>
                      </a:r>
                      <a:r>
                        <a:rPr lang="pl-PL" sz="1100" u="sng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Landarbeiter</a:t>
                      </a:r>
                      <a:r>
                        <a:rPr lang="pl-PL" sz="1100" u="sng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</a:t>
                      </a:r>
                      <a:r>
                        <a:rPr lang="pl-PL" sz="1100" u="sng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1a 2c. Po wojnie Urząd Wojewódzki do 1961 r., WSK i Politechnika Wrocławska – pracownik umysłowy.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SIELICKI STANISŁAW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IV 1901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VII 1981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8081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117210"/>
              </p:ext>
            </p:extLst>
          </p:nvPr>
        </p:nvGraphicFramePr>
        <p:xfrm>
          <a:off x="538163" y="631825"/>
          <a:ext cx="11212643" cy="6117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SIELSKA CZESŁAWA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III 1936  Kłobuck Katowicki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IX 2015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1991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1997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miejscowości Przystań wywieziona do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-Lilienthal –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Gutsverwaltung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Bruder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Schoeller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Praca na roli do wyzwolenia. Po wojnie praca w: Zakłady Metalowe „Polar”, Związek Studentów Polskich, Akademia Medyczna Wrocław – pracownik administracji.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SITARSKA WŁADYSŁAWA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V 1924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2004 r.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346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SKARŻYŃSKA TERESA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III 1940  Czerniejewo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pow. Gniezno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Emerytka.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1999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 2017 r.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Jako dziecko wywieziona z rodzicami do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Schillersdorfu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Czechosłowacji, gdzie rodzice i starsze siostry pracowały do końca wojny.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330517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SKIBA ANTONI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V 1918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VII 1987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348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SKORUPIŃSKA JANINA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VIII 1922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II 1997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Mysłowic wywieziona do Wrocławia, tu pracuje w szpitalu – ul. Pomorska,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Käsefabrik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i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Gustav Tworek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ul. Bolesława Krzywoustego, później w obozie pracy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na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Sołtysowicach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urodziła dziecko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IV 1945 r. Po wojnie pracowała w Fabryce Fajansu, w Spółdzielni „Plecionka”.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39268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SŁAWIŃSKA STANISŁAWA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XI 1926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II 2000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350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SŁOWIKOWSKA MARIA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I 1921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III 1998  Oświęcim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pl-PL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SŁOWIŃSKI ADAM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II 1932 Niespodzianka, woj. Wołyńskie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XI 2015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1991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1997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1942 r. na robotach przymusowych we Wrocławiu, obóz ul. Kleczkowska 33. Po wojnie pracuje: Fabryka Urządzeń Mechanicznych, POM Trzebnica, Przeds. Budownictwa Przemysłowego II.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352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SOBIERAJCZYK JANINA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V 1934 Czerniejewo, pow. Gniezno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Pielęgniarka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2017 r.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do Czechosłowacji –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Schillersdorf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Praca w gospodarstwie od 1944 r. do wyzwolenia.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361151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SOBONKIEWICZ FELIKS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 1918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1996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354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SOJKA 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ANDRZEJ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XII 1926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II 1999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SŁUPSKA REGINA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IX 1944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Kummelwitz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(Komorowice)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Strzelina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Matka Zofia pracowała w tej miejscowości na robotach przymusowych od 1942 r. do końca wojny.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1418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910244"/>
              </p:ext>
            </p:extLst>
          </p:nvPr>
        </p:nvGraphicFramePr>
        <p:xfrm>
          <a:off x="489678" y="373143"/>
          <a:ext cx="11212643" cy="5768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45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SMAJEK TERESA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X 1943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1999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Włostowa, woj. Opolskie – Tu przebywali rodzice na robotach przymusowych do wyzwolenia.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2403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SOKÓŁ KATARZYNA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V 1910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VIII 1984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45643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358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SOTT DANUTA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III 1931 Warszawa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IX 2011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Księgowa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1982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1989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w 1944 r. z Warszawy do Wrocławia z rodziną. Obozy: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Hindenburg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Clausewitz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Po wojnie praca: Zakłady Odzieżowe i do 1981 r. „Mostostal”.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394199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SOTT ROMAN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VIII 1924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X 2004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45643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360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SOWIŃSKA MARIA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X 1915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X 1997  Warszawa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Członek Honorowy.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579612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STANKIEWICZ WŁADYSŁAW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VI 1914  Świba k. Kępna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V 1993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Wyższe – mgr prawa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na roboty przymusowe z Kępna do Wrocławia; pracował: firma Ernst Rosner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Söhne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Viktoriastrasse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81) od 1940 do 1941 r. oraz firma Fritz Eder,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Künstler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Geselle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VI 1942 r., więzienie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obozie Auschwitz do 1943 r., obóz Gross-Rosen VI 1943, obóz karny Oranienburg-Sachsenhausen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15 V 1945. Po wojnie praca w administracji: Kopalnia „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Thorez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”, Wojsko Polskie, Akademia Medyczna, Wojsk. Ośrodek Komp. we Wrocławiu.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471594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362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STĘPIEŃ JÓZEF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5 III 1920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III 2008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27534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STĘŻAŁY HENRYKA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III 1924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29 V 2000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45643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364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STĘŻAŁY JÓZEF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XI 1922, Kępno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V 2003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1988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w 1941 r. do Wrocławia. Praca: Erich Koch &amp; Co.,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Freyer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Dreier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F.A.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Hanisch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Ruschestrasse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37/38. Po wojnie: do 1975 r. w przedsiębiorstwach przemysłowych – kierownik zaopatrzenia.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264176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STOJANOWSKA LUCYNA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II 1942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V 1984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Urodzona w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Kordmedien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na robotach przymusowych. Brak danych o zatrudnieniu.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45643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366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SZADKOWSKI KAZIMIERZ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IV1925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II 1993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SZADZIAK JÓZEF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IV 1923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IV 1999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50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tytuł 2">
            <a:extLst>
              <a:ext uri="{FF2B5EF4-FFF2-40B4-BE49-F238E27FC236}">
                <a16:creationId xmlns="" xmlns:a16="http://schemas.microsoft.com/office/drawing/2014/main" id="{D3AB9B7E-9596-441A-B633-55C50D84FEAA}"/>
              </a:ext>
            </a:extLst>
          </p:cNvPr>
          <p:cNvSpPr txBox="1">
            <a:spLocks/>
          </p:cNvSpPr>
          <p:nvPr/>
        </p:nvSpPr>
        <p:spPr>
          <a:xfrm>
            <a:off x="0" y="41025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Filmy</a:t>
            </a:r>
          </a:p>
          <a:p>
            <a:pPr marL="0" indent="0">
              <a:buNone/>
            </a:pPr>
            <a:endParaRPr lang="pl-PL" dirty="0">
              <a:latin typeface="Arial Narrow" panose="020B060602020203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="" xmlns:a16="http://schemas.microsoft.com/office/drawing/2014/main" id="{275F6FB9-A4EE-487A-8EBD-A02B2758BC74}"/>
              </a:ext>
            </a:extLst>
          </p:cNvPr>
          <p:cNvSpPr txBox="1"/>
          <p:nvPr/>
        </p:nvSpPr>
        <p:spPr>
          <a:xfrm>
            <a:off x="239844" y="1611487"/>
            <a:ext cx="11677336" cy="126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CZŁONKOWIE KLUBU WSPÓŁPRACOWALI PRZY REALIZACJI FILMÓW, </a:t>
            </a:r>
            <a:r>
              <a:rPr lang="pl-P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PORUSZAJĄCYCH HISTORIĘ 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POLAKÓW PRZEBYWAJĄCYCH W BRESLAU, OPISUJĄCYCH ICH POBYT W WOJENNYM WROCŁAWIU ORAZ CIERPIENIA JAKICH DOZNAWALI W CZASACH POGARDY I PONIŻENIA. Z OBECNOŚCIĄ PRZEDSTAWICIELI KLUBU POWSTAŁY NASTĘPUJĄCE FILMY: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="" xmlns:a16="http://schemas.microsoft.com/office/drawing/2014/main" id="{DB48C75E-6257-4BD0-BE6F-173E0F465BB8}"/>
              </a:ext>
            </a:extLst>
          </p:cNvPr>
          <p:cNvSpPr txBox="1"/>
          <p:nvPr/>
        </p:nvSpPr>
        <p:spPr>
          <a:xfrm>
            <a:off x="359763" y="2784651"/>
            <a:ext cx="11137693" cy="366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"/>
            </a:pP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 der </a:t>
            </a:r>
            <a:r>
              <a:rPr lang="pl-PL" sz="1800" b="1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Flucht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b="1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Breslau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brennt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Dzieci ucieczki. Wrocław płonie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dokumentalno-fabularny film w języku niemieckim o czasach oblężenia z udziałem Danuty Orłowskiej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"/>
            </a:pP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Nieobecni – ludzie ze znakiem „P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wspomnienia członków klubu nagrane przez Fundację Europejską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"/>
            </a:pP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Upadek dawnego świata 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materiały TV Discovery zawierające wspomnienia osób, które przeżyły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Festung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Breslau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"/>
            </a:pP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pl-PL" sz="1800" b="1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Henker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pl-PL" sz="1800" b="1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Breslau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sz="1800" b="1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Gauleiter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Niederschlesien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Karl Hanke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wersja polska 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 Wrocławia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"/>
            </a:pP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Dni oblężenia 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nagranie w TVP 3 z 2007 r. – wspomnienia Jerzego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Podlaka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"/>
            </a:pP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Wielka wsypa 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film o działalności grupy konspiracyjnej „Olimp” (TVP Wrocław)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"/>
            </a:pP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pl-PL" sz="1800" b="1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sizt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sz="1800" b="1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Kopf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siedzi ciągle w mej głowie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wywiad z Jerzym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Podlakiem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czasach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Festung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Breslau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potrzeby niemieckiej telewizji ZDF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="" xmlns:a16="http://schemas.microsoft.com/office/drawing/2014/main" id="{83536782-9968-4616-8931-04FB215F84D4}"/>
              </a:ext>
            </a:extLst>
          </p:cNvPr>
          <p:cNvSpPr txBox="1">
            <a:spLocks/>
          </p:cNvSpPr>
          <p:nvPr/>
        </p:nvSpPr>
        <p:spPr>
          <a:xfrm>
            <a:off x="-9525" y="285014"/>
            <a:ext cx="12192000" cy="8863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>
                <a:latin typeface="Arial Narrow" panose="020B0606020202030204" pitchFamily="34" charset="0"/>
              </a:rPr>
              <a:t>Członkowie Zarządu Klubu Ludzi ze Znakiem „P” w budynku  Międzynarodowego           Obozu Pracy w Zespole Szkół przy ul. Hauke Bosaka (Clausewitz </a:t>
            </a:r>
            <a:r>
              <a:rPr lang="pl-PL" sz="3200" dirty="0" err="1">
                <a:latin typeface="Arial Narrow" panose="020B0606020202030204" pitchFamily="34" charset="0"/>
              </a:rPr>
              <a:t>Schule</a:t>
            </a:r>
            <a:r>
              <a:rPr lang="pl-PL" sz="3200" dirty="0">
                <a:latin typeface="Arial Narrow" panose="020B0606020202030204" pitchFamily="34" charset="0"/>
              </a:rPr>
              <a:t>)</a:t>
            </a:r>
            <a:endParaRPr lang="pl-PL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CF7392BE-AA12-4F28-B375-BED348132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87" y="1415174"/>
            <a:ext cx="6498166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99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641231"/>
              </p:ext>
            </p:extLst>
          </p:nvPr>
        </p:nvGraphicFramePr>
        <p:xfrm>
          <a:off x="489678" y="157043"/>
          <a:ext cx="11212643" cy="6372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SZAFKOWSKI ALEKSANDER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X 1908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II 1992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SZAFKOWSKA IRENA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XII 1915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III 1991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214363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370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SZCZEPAN JAN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V 1923 Pasieczna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Stanisławowa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IX 1995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1974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1988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Ze Lwowa wywieziony w 1942 r. do Monachium – Bawarskie Zakłady Motorowe. Zwolniony z pracy przymusowej w związku z chorobą VI 1942 r. Po wojnie praca w: MO Kraków, „Pafawag”, Związki Zawodowe, Komitet Wojewódzki. Do 1974 r. Komenda Wojewódzka MO Wrocław. Od urzędnika do st. insp. wojewódzkiego.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368143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SZCZEPANIAK CZESŁAW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VII 1919 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XII 1996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262704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372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SZCZEKOCKI STANISŁAW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I 1921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1993, Kąty Wrocławskie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SZCZERBA-WYSOCKA FRANCISZKA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IV 1913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V 1982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374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SZCZEPANIEC JÓZEF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III 1921 Trzcianiec,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woj. lwowskie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 2016 r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1972</a:t>
                      </a:r>
                    </a:p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1988</a:t>
                      </a:r>
                    </a:p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czasie obławy w Przemyślu złapany w łapance i odwieziony do Mościsk. 1 sierpnia 1942 r. przewieziony do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Baierbergu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(Klagenfurt, Austria). Praca na roli i w lesie przy ścinaniu drzew. Po wojnie od 1946 do 1972 r. w więzieniu na ul. Kleczkowskiej jako kierownik kuchni. </a:t>
                      </a:r>
                    </a:p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SZCZEPANOWICZ STANISŁAW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 1926  Jasienica, pow. przemyski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Inżynier-  mechanik</a:t>
                      </a:r>
                    </a:p>
                    <a:p>
                      <a:r>
                        <a:rPr lang="pl-PL" sz="1100" b="0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1981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1976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Wypisano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2008 r.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Dom starców.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Przemyśla, po likwidacji przez Niemców domu dziecka (ZSRR), wywieziony na roboty przymusowe,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VI 1944 do V 1945 r. – obóz koncentracyjny Stutthof. Po wojnie praca w CNP Automatyki Energetycznej.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376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SZCZEPAŃCZYK LEONARDA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XI 2015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14.VII. 1993</a:t>
                      </a:r>
                      <a:b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Ostrów Świętokrzyski</a:t>
                      </a: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Krawcowa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1980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1972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II 1943 r. do Saint-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Étienne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we Francji. Wywieziona do Wrocławia – Podwale, obóz pracy przy Fabryce Wodomierzy Wrocław do VIII 1943 r., potem u dyrektora Jędrzejewskiego,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Kospoth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Strasse, do VIII 1944 r. Po powrocie w 1946 r. z Saint-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Étienne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praca w zakładach związanych z produkcją i handlem odzieży do 1980 r. Wcześniej jako referent kadr w KP PZPR i Wojskowej Szkole Partyjnej.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SZCZODRAK ADAM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VII 1929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VII 1993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Ostrów Świętokrzyski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378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SZCZURKOWSKI KAZIMIERZ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I 1912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X 1997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SKUDLARSKI 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KRZYSZTOF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IX 1930 </a:t>
                      </a:r>
                      <a:r>
                        <a:rPr lang="pl-PL" sz="11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r.</a:t>
                      </a: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VII 1995 </a:t>
                      </a:r>
                      <a:r>
                        <a:rPr lang="pl-PL" sz="11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r.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9544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403039"/>
              </p:ext>
            </p:extLst>
          </p:nvPr>
        </p:nvGraphicFramePr>
        <p:xfrm>
          <a:off x="489678" y="96716"/>
          <a:ext cx="11212643" cy="632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51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SZPADT JAN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III 1912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III 1999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SZPAKOWSKA ANNA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VI 1922 Białośliwiu,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pow. Pilski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II 2008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1982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do prac rolnych w 1939 r. Od 1939 r. do 1941 r. Fritz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Kröger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Jagetzow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od 1941 do 1943 r. Rudolf Wilde w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Benzin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X 1944 r. w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Brombergu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wojnie: Fabryka Wagonów „Pafawag” – samodzielny planista. </a:t>
                      </a:r>
                    </a:p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SZPRYNC JAN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VI 1898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IX 1991 </a:t>
                      </a: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SZUTA JANINA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V 1927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Zawiercie,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woj. katowickie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VIII 2016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1985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Obóz pracy Wrocław-Leśnica. W fabryce płytek kafelkowych i podłogowych. Po wojnie: bileterka – Film Polski, pracownik umysłowy w PGR, konserwator taśm filmowych w Centrali Wynajmu Filmów Wrocław.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SZYBA LEOKADIA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XII 1924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II 1991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SZYCHOWIAK STANISŁAWA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IV 1932 . Czerniejewo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k. Gniezna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1992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2017 r.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do Czechosłowacji w 1944 r., wieś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Schillersdorf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Praca w majątku na roli do wyzwolenia w 1945 r.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wojnie praca: Państwowy Szpital Kliniczny, żłobki do roku 1992 r.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SZYMCZYK KAZIMIERZ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II 1917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IV 1996 </a:t>
                      </a:r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SZYMCZYK MARIA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XII 1919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XII 2007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ŚLIWIŃSKA STANISŁAWA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IV 1921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VIII 1995 Twardogóra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ŚLUSAREK HENRYK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VII 1929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I 2010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390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ŚPIEWAK ZOFIA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IV 1923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IV 2010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ŚWIĄTEK TADEUSZ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VIII 1919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X 1996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8593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98338"/>
              </p:ext>
            </p:extLst>
          </p:nvPr>
        </p:nvGraphicFramePr>
        <p:xfrm>
          <a:off x="489678" y="348355"/>
          <a:ext cx="11212643" cy="618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77256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01896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392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ŚWITAŁA FRANCISZEK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IV 1930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III 2003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TACIAK KRYSPINA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VII 1927  Szamotuły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Poznania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Ekonomista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1982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przymusowa: z Kórnika k. Poznania do fabryki </a:t>
                      </a:r>
                      <a:r>
                        <a:rPr lang="pl-PL" sz="1100" i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Motorenwerk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i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Kroeber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pl-PL" sz="1100" i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Sohn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100" i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Treuenbrietzen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X 1943 r. do V 1945 r. Po wojnie: Okręgowy Urząd Likwidacyjny Świdnica i Wrocław do 1951 r., 1952-1982 „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Miastoprojekt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-Wrocław”.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394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TATERA-SZULC URSZULA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X 1918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Wypisano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2008 r. Gdańsk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342979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TOMCZAK JÓZEF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X 1922 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V 2005</a:t>
                      </a: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313441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TOMCZAK KAZIMIERZ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II 1919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IV 2013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TRZCIŃSKA WANDA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III 1907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IX 1982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poza Wrocławiem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1976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w 1940 r. do Brunszwiku, Fabryka Chełmów </a:t>
                      </a:r>
                      <a:r>
                        <a:rPr lang="pl-PL" sz="1100" i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Schubert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pl-PL" sz="1100" i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1945 r. Po wojnie we Wrocławiu pracowała w Zakładzie Przemysłu Odzieżowego „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Intermoda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409566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398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TYMES MARIANNA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10 XII 1925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I 2009 </a:t>
                      </a:r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19808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URBAŃSKA JÓZEFA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VI 1923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Lacka Wola (ZSRR)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III 2015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Krawcowa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do Magdeburga w 1940 r., do wsi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Unseburg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Praca do 1943 r. Ucieczka do Wrocławia. Obozy: Clausewitz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Schule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do końca wojny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wojnie: praca w Monopolu Spirytusowym na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Swojcu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następnie w Spółdzielni Odzieżowej „Pokój”.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400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URBAŃSKA WANDA-DANUTA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IV 1927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Wielunia jako 13-latka została wywieziona na roboty przymusowe do fabryki w Wuppertalu przy granicy niemiecko-francuskiej. Wróciła do domu po zbombardowaniu fabryki. Wysłana do pracy do Wrocławia w 1943 r. Pracuje w restauracji „Regina” przy ul. św. Doroty. Po wojnie wstąpiła do MO, kierowała ruchem ulicznym. Od 1950 r. do przejścia na emeryturę pracowała w placówkach handlowych.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WABIA MARIA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VI 1915 ,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Wola Worowska, pow. Grójecki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IV 1990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Chałupnik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1974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Warszawy wywieziona w 1944 r. do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Gleitlager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Zöblitz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1945 r. Po wojnie pracuje w Przedsiębiorstwie Budownictwa Ogólnego, sprzedawca „MHD-Wschód”, kombinat „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Agromet-Pilmet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we Wrocławiu. Od 1980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1985 r. w Spółdzielni Pracy „Elektron”.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402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WACHOWIAK MARIA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I 1908, Siedlec2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 1977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1944 r. wywieziona z Warszawy do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Obóz FAMO-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WACHOWIAK ZOFIA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IV 1938,  Kłobuck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2017 r.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rodzicami i siostrami do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Lilienthal-</a:t>
                      </a:r>
                      <a:r>
                        <a:rPr lang="pl-PL" sz="1100" i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Gutsverwaltung</a:t>
                      </a:r>
                      <a:r>
                        <a:rPr lang="pl-PL" sz="1100" i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praca w polu do wyzwolenia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Brüder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Schoeller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pracuje w Szkole Podstawowej nr 7 i 9 oraz w LO nr 1, Wrocław.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0313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507734"/>
              </p:ext>
            </p:extLst>
          </p:nvPr>
        </p:nvGraphicFramePr>
        <p:xfrm>
          <a:off x="489678" y="428229"/>
          <a:ext cx="11212643" cy="6001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74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574821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385425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993727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rgbClr val="0B262B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WALICKI JÓZEF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III 1924 Doły,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pow. grodziski.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1987 r. Słupca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na roboty przymusowe do Poznania, zakłady </a:t>
                      </a:r>
                      <a:r>
                        <a:rPr lang="pl-PL" sz="1100" b="0" i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Deutsche Waffen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i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Munitionsfabriken</a:t>
                      </a:r>
                      <a:r>
                        <a:rPr lang="pl-PL" sz="1100" b="0" i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wyzwolenia.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29478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WALEŃCZYK HALINA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X 1920 Warszawa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1997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Renta – 1981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do obozu „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Kunigunde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w Suhl (Turyngia), praca w fabryce broni C.G.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Haenel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od 1944 do 1945 r. Po wojnie pracowała we Wrocławiu w różnych zakładach przemysłowych. Do 1968 r. praca we Wrocławskim Przedsiębiorstwie Instalacji Sanitarnych i Elektrycznych.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335331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406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WALKOWIAK AGNIESZKA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XII 1921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VIII 2008 </a:t>
                      </a: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WALUDA IRENA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X 1925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Góra Kalwaria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I 1989 r. Warszawa</a:t>
                      </a:r>
                      <a:endParaRPr lang="pl-PL" sz="1100" b="0" kern="120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IV 1940 r. do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praca do końca wojny jako pomoc domowa. Po wojnie, praca w „Polarze” do 1981 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408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WARZECHA ANNA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III 1922 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2006.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WASILEWSKA ELŻBIETA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X 1939 Warszawa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XII 2018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matką i rodzeństwem do Wrocławia. Przebywała w obozach: ul. Krajewskiego, ul. Hauke-Bosaka 19,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wyzwolenia. Po wojnie praca w PSS „Społem” do 1963 r. jako sprzedawca.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37429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410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WCISŁO JADWIGA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XI 1924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2017 r. </a:t>
                      </a:r>
                      <a:endParaRPr lang="pl-PL" sz="1100" b="0" dirty="0">
                        <a:solidFill>
                          <a:srgbClr val="0B262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WCIŚLIŃSKI STANISŁAW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V 1901  Jasieniec, pow. Grójecki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VII 1993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do Westfalii w 1939 r., ucieka z kopalni do Środy Śląskiej – pracuje w cukrowni do 1941 r.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1942 r. pracuje w FAMO-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w 1945 r. mieszka w różnych obozach. Po wojnie pracuje w PKP Gądów.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412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WERNER JANINA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III 1927 Kolonia Nowy Nakwasin, pow. kaliski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2017 r.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 roboty przymusowe wywieziona z Koźminka w 1940 r. Pracuje w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Strűbel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k. Sobótki na gospodarstwie.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wojnie do 1985 r. praca w Zakładach Graficznych i Spółdzielni Pracy „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Rymgal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oraz ASCO.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392041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WIECZOREK LEOKADIA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V 1936 r. Młynisko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Wielunia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rodziną do Niemiec w 1940 r. Pracowała jako dziecko w polu z rodziną w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Westerburg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Landwirts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do 1945 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414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WILL ANDRZEJ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XI 1914 Warszawa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 1992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 wrześniu 1944 r. wywieziony z Warszawy (Pruszków) na roboty przymusowe do Wrocławia – obóz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Wappenhof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(Na Grobli), Praca w FAMO-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obóz </a:t>
                      </a:r>
                      <a:r>
                        <a:rPr lang="pl-PL" sz="110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Mariahöfchenstrasse</a:t>
                      </a:r>
                      <a:r>
                        <a:rPr lang="pl-PL" sz="110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Eichenstrasse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ul. Nowowiejska, ul. Swobodna. Po wojnie działa w tzw. Grupie Naukowej prof. Kulczyńskiego, wykładowca w Państwowej Wyższej Szkole Sztuk Plastycznych. Wystawiał swoje prace w wielu galeriach.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WILCZEK MIECZYSŁAW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VII 1923 Gniezno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zm. 1996 r. Bydgoszcz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na roboty przymusowe do pracy w gospodarstwie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Funke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Wilhelm-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Carnau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k. Hanoweru. Po wojnie pracował jako kierownik w PBPK-Z, ZDR, 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PBRol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we Wrocławiu, Spółdzielnia Pracy w Złotoryi, RSP Milicz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1985 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2084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214E0DCF-40A0-4D13-8EEF-C66489345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0645747">
            <a:off x="1208092" y="2793082"/>
            <a:ext cx="5297237" cy="658902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tx1"/>
                </a:solidFill>
                <a:latin typeface="Arial Narrow" panose="020B0606020202030204" pitchFamily="34" charset="0"/>
              </a:rPr>
              <a:t>100 ROCZNICA URODZIN PANI KAZIMIERY ZWIERZCHOWSKIEJ W TOWARZYSTWIE PREZESA TMW ZBIGNIEWA MAGDZIARZA. ROK 2017.   </a:t>
            </a: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            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                         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BE903130-695E-4963-97A7-99A7786C0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57" y="1172445"/>
            <a:ext cx="3404743" cy="5112553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="" xmlns:a16="http://schemas.microsoft.com/office/drawing/2014/main" id="{AA55A8BC-D08F-44A3-9946-910048928E8B}"/>
              </a:ext>
            </a:extLst>
          </p:cNvPr>
          <p:cNvSpPr txBox="1">
            <a:spLocks/>
          </p:cNvSpPr>
          <p:nvPr/>
        </p:nvSpPr>
        <p:spPr>
          <a:xfrm>
            <a:off x="0" y="358482"/>
            <a:ext cx="12192000" cy="6093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400" dirty="0">
                <a:latin typeface="Arial Narrow" panose="020B0606020202030204" pitchFamily="34" charset="0"/>
              </a:rPr>
              <a:t>Najstarsza członkini Klubu Ludzi ze Znakiem „P”</a:t>
            </a:r>
            <a:endParaRPr lang="pl-PL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302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75A3AF40-944F-4CA0-A4B9-705603A70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498056"/>
              </p:ext>
            </p:extLst>
          </p:nvPr>
        </p:nvGraphicFramePr>
        <p:xfrm>
          <a:off x="335532" y="459225"/>
          <a:ext cx="11520936" cy="5939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567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883088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39638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10600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62519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666524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2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WILK BRONISŁAWA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VI 1923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2003 r.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6437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WILK STANISŁAW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XII 1919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2003 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7427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418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WINEK ALEKSANDER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XI 1913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1996 Warszawa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475336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WIŚNICKI STANISŁAW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IV 1925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VII 1999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632371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420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WIŚNIEWSKA KAZIMIERA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IV 1926  Świętosław,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woj. bydgoskie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I 2014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1987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1993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na roli w Niemczech –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Orloffefeid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[</a:t>
                      </a:r>
                      <a:r>
                        <a:rPr lang="pl-PL" sz="1100" b="0" i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Orloffelde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?] od 1942 r. do 1944 r. i w Chełmży do wyzwolenia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1945 r. Po wojnie praca w RSW „Prasa” – Wrocław do 1990 r.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2462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WIŚNIOWSKA JADWIGA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X 1923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III 2010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57978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WITKOWSKA BRONISŁAWA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XI 1918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2006 r.</a:t>
                      </a:r>
                    </a:p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07373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WITKOWSKA STANISŁAWA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V 1915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II 1991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31618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424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WITKOWSKI EDMUND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V 1917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V 1996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Podstawowe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1978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1988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niewoli niemieckiej wywieziony na roboty przymusowe do Niemiec –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Dolmin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(Żelazno). Praca w majątku od 1939 do 1945 r. jako robotnik rolny. Po wojnie pracuje do 1978 r. jako kierowca.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7427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WITKOWSKI EDWARD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IX 1905 Warszawa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I 1988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techniczne Mistrz blacharski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do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 1944 r., do obozu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lager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Offenerstrasse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Clausewitzstrasse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znowu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czasu wyzwolenia. Po wojnie praca w Przedsiębiorstwie Budowy Elektrowni i Przemysłu Wrocław [Przedsiębiorstwie Montażu Elektrowni i Urządzeń Przemysłowych?].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71117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426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WITKOWSKI WŁADYSŁAW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VI 1910 Gródek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Tomaszowa Lubelskiego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I 1993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1971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do Niemiec –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Unterheinsdorf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. Praca u Alberta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Gruschwitza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jako robotnik rolny, </a:t>
                      </a:r>
                      <a:b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 1939 do 1945 r. Od 1949 r. praca we Wrocławskich Zakładach Mięsnych.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2462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rgbClr val="0B262B"/>
                          </a:solidFill>
                          <a:latin typeface="Arial Narrow" panose="020B0606020202030204" pitchFamily="34" charset="0"/>
                        </a:rPr>
                        <a:t>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WŁODARSKA ANNA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V 1914 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VIII 1991 </a:t>
                      </a: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rgbClr val="0B262B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7009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250C515F-2557-4214-803F-8C8AD71F76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060022"/>
              </p:ext>
            </p:extLst>
          </p:nvPr>
        </p:nvGraphicFramePr>
        <p:xfrm>
          <a:off x="361167" y="318897"/>
          <a:ext cx="11469665" cy="612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973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53584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315376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18312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96695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867725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2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428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WŁODARSKI JÓZEF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VIII 1919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XI 1992 </a:t>
                      </a:r>
                      <a:endParaRPr lang="pl-PL" sz="8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40704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WŁODARSKI WŁADYSŁAW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I 1925 r. Kalisz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XII 1999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Maszynista kolejowy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1988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w 1942 r. na roboty przymusowe, częste ucieczki i osadzenia w więzieniu i obozach karnych.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odbyciu kary trafia do obozu Gross-Rosen i FAMO-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wyzwolenia. Od 1947 do 1985 r. praca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Lokomotywowni Brochów.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342899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430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WŁODEK MARIANNA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 V 1921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XI 2010 </a:t>
                      </a:r>
                      <a:endParaRPr lang="pl-PL" sz="8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31001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WOJNIAK ERIKA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IX 1941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– prac. umysłowy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2010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Urodziła się w czasie robót przymusowych rodziców w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Lositz-Thüringen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(Niemcy)</a:t>
                      </a: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7435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432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WOJTASIEWICZ HELENA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VII 1901 Warszawa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IV 1987  Warszawa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Księgowa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1960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powstania warszawskiego do Wrocławia. Praca: pomoc do wszystkiego u Ernsta Straussa.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czasie oblężenia miasta obozy: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Clausewitzstrasse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do wyzwolenia. Ostatnie miejsce pracy: „ASPA”, ul. Długosza 2.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7435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WOJTASIK JAN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X 1917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III 1992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40181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434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WOROSZCZAK STANISŁAW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IV 1914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V 2006</a:t>
                      </a:r>
                      <a:endParaRPr lang="pl-PL" sz="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WOŹNIAK ZYGMUNT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VII 1936 r. Warszawa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IX 2011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1986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1998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 do Wrocławia w 1944 r. Obozy: Zakrzów,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1945 r. Po wojnie: praca w „Pafawagu”, PKS, „Elwro” do 1986 r.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7435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436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WRONECKI WACŁAW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IV 1914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 IV 2001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7435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WRÓBEL JAN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XI 1914 Marcinkowice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k. Nowego Sącza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1982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Przędzarz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1984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Rezygnacja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2006 r.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do Niemiec –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Riesa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pracuje jako milicjant w Wałbrzychu, urzędnik w Zarządzie Gminy Biały Kamień, od 1966 do 1982 r., przędzarz w „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Chemiteksie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”. Wyjechał do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Kudowy-Zdroju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7435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438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WYCZYŃSKI KONRAD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X 1919 r. Wielki Komórek [??? nigdzie nie ma].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IV 1996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handlowe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1981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1990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z Warszawy do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obóz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Osobowice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FAMO-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praca,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Burgweide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do 1945 r.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1981 r. pracował jako: referent, księgowy, starszy referent.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7435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WYRWAŁ EDWARD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I 1928 r.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Zarębice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pow. częstochowski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VII 2015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Krawiec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1991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1995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na roboty przymusowe do wsi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Leipe-Petersdorf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ucieczka. Obóz karny w Ratowicach k. Jelcza, praca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 Wrocławiu. Po wojnie: praca w zawodzie do 1991 r. jako mistrz – zastępca kierownika ds. produkcji.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1931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5">
            <a:extLst>
              <a:ext uri="{FF2B5EF4-FFF2-40B4-BE49-F238E27FC236}">
                <a16:creationId xmlns="" xmlns:a16="http://schemas.microsoft.com/office/drawing/2014/main" id="{5268B1C1-8392-435A-BEF3-0D68F45AA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922449"/>
              </p:ext>
            </p:extLst>
          </p:nvPr>
        </p:nvGraphicFramePr>
        <p:xfrm>
          <a:off x="431105" y="540168"/>
          <a:ext cx="11329789" cy="6155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65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33418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68000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36009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8454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9616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469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ZAGAJEWSKI ZYGMUNT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I 1928 </a:t>
                      </a:r>
                    </a:p>
                    <a:p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6 IX 2009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402996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ZAGÓRNY ADAM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VI 1938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I 2013 </a:t>
                      </a:r>
                      <a:endParaRPr lang="pl-PL" sz="8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696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442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ZAGÓRNA KRYSTYNA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X 1944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 – 2000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2004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Urodziła się w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Windischleuba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Kreis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Altenburg (Niemcy), gdzie rodzice byli robotnikami przymusowymi.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wojnie pracowała jako tkaczka, technik samochodowy, magazynier w „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Wuzetmot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Kąty Wrocławskie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 1999 r.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2572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ZAKASZEWSKA-WINCZEWSKA JANINA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IV 1940 Warszawa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1971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jako dziecko z powstania w 1944 r. do Wrocławia. Obozy: ul. Krajewskiego 1, ul. Hauke-Bosaka,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z wykształceniem podstawowym pracuje w V Przychodni Obwodowej, Zakładach Remontowych Energetyki, „Archimedesie”.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386953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444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ZBYSZEWSKA ALEKSANDRA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XII 1916 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XII 1998 </a:t>
                      </a:r>
                      <a:endParaRPr lang="pl-PL" sz="8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696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ZBYSZEWSKA JOANNA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9 XI 1944 Pieńsk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k. Jeleniej Góry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Średnie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Urodzona w obozie pracy Lager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Paulinenhütte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Penzig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Po wojnie we Wrocławiu uzyskała wykształcenie średnie. Pracowała w Szpitalu Klinicznym we Wrocławiu.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49555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446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ZDOLSKI JÓZEF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III 1922 Polubicze, pow. </a:t>
                      </a:r>
                      <a:r>
                        <a:rPr lang="pl-PL" sz="110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Bialski 15.II.2020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Malarz</a:t>
                      </a:r>
                    </a:p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Praca w Saksonii –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Baderic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rolnictwo. Po wojnie do 1962 r. praca w PBU, pl. Powstańców Śląskich – malarz pokojowy.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45055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ZDZIARSTEK STANISŁAW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VI 1915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3 VII 2004 </a:t>
                      </a:r>
                      <a:endParaRPr lang="pl-PL" sz="8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696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448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ZIELIŃSKI EDWARD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III 1923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X 2004 </a:t>
                      </a:r>
                      <a:endParaRPr lang="pl-PL" sz="8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696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ZIELIŃSKI TADEUSZ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XI 1923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XI 2002 </a:t>
                      </a:r>
                      <a:endParaRPr lang="pl-PL" sz="8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  <a:tr h="4696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450</a:t>
                      </a: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ZIELONKA JANINA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VI 1922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VI 2005 </a:t>
                      </a:r>
                      <a:endParaRPr lang="pl-PL" sz="8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050257"/>
                  </a:ext>
                </a:extLst>
              </a:tr>
              <a:tr h="4696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ZIEMBA CZESŁAWA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V 1920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I 2003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Wyższe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Honorowy członek TMW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Z Jarocina dostaje skierowanie do pracy przymusowej we Wrocławiu. Pracuje jako służąca w willi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na ul. Stolarskiej. IX 1941 r. praca w Fabryce Fajansu do I 1945 r., Adler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Werke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praca w kuchni. Po wojnie pracowała i studiowała, doktoryzowała się. Działaczka w TMW, pełniła funkcję przewodniczącej Klubu Ludzi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ze Znakiem „P”.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23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4937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5">
            <a:extLst>
              <a:ext uri="{FF2B5EF4-FFF2-40B4-BE49-F238E27FC236}">
                <a16:creationId xmlns="" xmlns:a16="http://schemas.microsoft.com/office/drawing/2014/main" id="{093E1409-0578-4323-981F-C367A1117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616378"/>
              </p:ext>
            </p:extLst>
          </p:nvPr>
        </p:nvGraphicFramePr>
        <p:xfrm>
          <a:off x="489678" y="679244"/>
          <a:ext cx="11212643" cy="556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6">
                  <a:extLst>
                    <a:ext uri="{9D8B030D-6E8A-4147-A177-3AD203B41FA5}">
                      <a16:colId xmlns="" xmlns:a16="http://schemas.microsoft.com/office/drawing/2014/main" val="2938132502"/>
                    </a:ext>
                  </a:extLst>
                </a:gridCol>
                <a:gridCol w="1616529">
                  <a:extLst>
                    <a:ext uri="{9D8B030D-6E8A-4147-A177-3AD203B41FA5}">
                      <a16:colId xmlns="" xmlns:a16="http://schemas.microsoft.com/office/drawing/2014/main" val="2199028592"/>
                    </a:ext>
                  </a:extLst>
                </a:gridCol>
                <a:gridCol w="1254889">
                  <a:extLst>
                    <a:ext uri="{9D8B030D-6E8A-4147-A177-3AD203B41FA5}">
                      <a16:colId xmlns="" xmlns:a16="http://schemas.microsoft.com/office/drawing/2014/main" val="601952381"/>
                    </a:ext>
                  </a:extLst>
                </a:gridCol>
                <a:gridCol w="1124263">
                  <a:extLst>
                    <a:ext uri="{9D8B030D-6E8A-4147-A177-3AD203B41FA5}">
                      <a16:colId xmlns="" xmlns:a16="http://schemas.microsoft.com/office/drawing/2014/main" val="3810106481"/>
                    </a:ext>
                  </a:extLst>
                </a:gridCol>
                <a:gridCol w="974360">
                  <a:extLst>
                    <a:ext uri="{9D8B030D-6E8A-4147-A177-3AD203B41FA5}">
                      <a16:colId xmlns="" xmlns:a16="http://schemas.microsoft.com/office/drawing/2014/main" val="519949936"/>
                    </a:ext>
                  </a:extLst>
                </a:gridCol>
                <a:gridCol w="5736236">
                  <a:extLst>
                    <a:ext uri="{9D8B030D-6E8A-4147-A177-3AD203B41FA5}">
                      <a16:colId xmlns="" xmlns:a16="http://schemas.microsoft.com/office/drawing/2014/main" val="164969966"/>
                    </a:ext>
                  </a:extLst>
                </a:gridCol>
              </a:tblGrid>
              <a:tr h="586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ZIEMBA FRANCISZEK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II 1914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III 1987 </a:t>
                      </a: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Zawodowe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1974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1970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Podoficer Armii Poznań. Niewola niemiecka do 1939 r. Przewóz do Wrocławia V 1940 r. Naprawa torów kolejowych do 1941 r. Budowa elektrycznej nastawni (ul. </a:t>
                      </a:r>
                      <a:r>
                        <a:rPr lang="pl-PL" sz="1100" b="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Hubska</a:t>
                      </a:r>
                      <a:r>
                        <a:rPr lang="pl-PL" sz="11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do VI 1942 r. Osadzony na ul. Łąkowej. Praca: Dworzec Nadodrze, kwatera w obozie na ul. Kleczkowskiej. Po wojnie zatrudniony w Komendzie Miasta Wrocław, Banku Rolnym i PKP. 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46334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ZIEMNIAK HELENA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VII 1939 r. Klon k. Wielunia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Emerytura – 1993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Wywóz z rodzicami w 1942 r. do gospodarstwa rolnego Przemęt, pow.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Anklam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p. Von Rudno.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zakończeniu wojny – sanitariuszka w JAR do 1956 r. Przedsiębiorstwo Handlowe „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Otex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” do 1993 r.  </a:t>
                      </a:r>
                    </a:p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02398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454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ZIENKIEWICZ 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JÓZEF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III 1928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I 2003 </a:t>
                      </a: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571681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ZIÓŁKOWSKA CECYLIA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XI 1922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 IX 1999 </a:t>
                      </a:r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TMW-1995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100" b="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271176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457</a:t>
                      </a:r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ZUBIK EDWARD-ANTONI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IX 1907  Bóbrka, pow. Krośnieński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V 2000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Wyższe – dr habil.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1996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Warszawy wywieziony do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Breslau-Burgweide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Skierowany do pracy w szpitalu do 1945 r. Po wojnie Uniwersytet Wrocławski.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6199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459</a:t>
                      </a:r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ZUBIK-PIELKA ELŻBIETA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VII 1942 Warszawa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IX 2019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Wyższe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1997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 powstania wywieziona razem z rodzicami do Wrocławia. Ojciec pracuje w Szpitalu im. Rydygiera.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 wyzwoleniu kończy studia medyczne. Pracuje w Klinice Dermatologicznej, Zespole Opieki Zdrowotnej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dla Szkół Wyższych we Wrocławiu.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401454"/>
                  </a:ext>
                </a:extLst>
              </a:tr>
              <a:tr h="614802">
                <a:tc>
                  <a:txBody>
                    <a:bodyPr/>
                    <a:lstStyle/>
                    <a:p>
                      <a:r>
                        <a:rPr lang="pl-PL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460</a:t>
                      </a:r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ZWIERZCHOWSKA KAZIMIERA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 VII 1917  Łódź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Mistrz dziewiarz </a:t>
                      </a:r>
                    </a:p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1986</a:t>
                      </a:r>
                    </a:p>
                    <a:p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Tomaszowa Mazowieckiego do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Wannweil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Hauptstrasse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125). Pracuje jako prządka maszynowa do wyzwolenia. W swoim zawodzie pracuje do 1982 r. Jako kierownik Punktu Dziewiarskiego odchodzi na emeryturę.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36334"/>
                  </a:ext>
                </a:extLst>
              </a:tr>
              <a:tr h="313487">
                <a:tc>
                  <a:txBody>
                    <a:bodyPr/>
                    <a:lstStyle/>
                    <a:p>
                      <a:r>
                        <a:rPr lang="pl-PL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461</a:t>
                      </a:r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ŻÓRAWSKA MIECZYSŁAWA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 IX 1911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8 I 1983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Średnie handlowe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1968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Wywieziona z powstania warszawskiego z trojgiem dzieci. Obozy: Pruszków, Brzeg, Sępolno, ul. Hauke-Bosaka, </a:t>
                      </a:r>
                      <a:r>
                        <a:rPr lang="pl-PL" sz="1100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Sołtysowice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Jedna z pierwszych opiekunek historycznej Sekcji Klubu Ludzi ze Znakiem „P”.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88258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463</a:t>
                      </a:r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ŻÓRAWSKI WŁODZIMIERZ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XII 1939 r. Warszawa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TMW – 1975 </a:t>
                      </a:r>
                    </a:p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Wykreślono </a:t>
                      </a:r>
                      <a:b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 1985 r.</a:t>
                      </a: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lang="pl-PL" sz="110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Wywieziony. </a:t>
                      </a: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Razem z matką Mieczysławą. Praca: Wrocławskie Przedsiębiorstwo Budownictwa Przemysłowego.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9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22523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pl-PL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464</a:t>
                      </a:r>
                      <a:endParaRPr lang="pl-PL" sz="11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ŻYMEŁKO HELENA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V 1927 </a:t>
                      </a: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pl-PL" sz="11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31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D4F085C2-4A3D-4593-B505-D8AA6841C4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5400" dirty="0">
                <a:latin typeface="Arial Narrow" panose="020B0606020202030204" pitchFamily="34" charset="0"/>
              </a:rPr>
              <a:t>Pozostałe media</a:t>
            </a:r>
            <a:endParaRPr lang="pl-PL" sz="5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E5F9DBB6-356A-4A05-B100-E7AE70BE6D54}"/>
              </a:ext>
            </a:extLst>
          </p:cNvPr>
          <p:cNvSpPr txBox="1"/>
          <p:nvPr/>
        </p:nvSpPr>
        <p:spPr>
          <a:xfrm>
            <a:off x="313589" y="1615510"/>
            <a:ext cx="11242623" cy="4248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CZŁONKOWIE SEKCJI UCZESTNICZYLI RÓWNIEŻ W AUDYCJACH RADIOWYCH ZORGANIZOWANYCH PRZEZ FUNDACJĘ NA RZECZ STUDIÓW EUROPEJSKICH „NIEOBECNI LUDZIE ZE ZNAKIEM P”. NAGRANIA TE BYŁY PRZEKAZYWANE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CELACH EDUKACYJNYCH DO WROCŁAWSKICH SZKÓŁ.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1987 R. DZIAŁACZE KLUBU LUDZI ZE ZNAKIEM „P” BYLI WSPÓŁZAŁOŻYCIELAMI STOWARZYSZENIA POLAKÓW POSZKODOWANYCH PRZEZ III RZESZĘ DZIAŁAJĄCEGO NA TERENIE CAŁEJ POLSKI.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DZIAŁALNOŚCI KLUBU LUDZI ZE ZNAKIEM „P” UKAZAŁO SIĘ SPORO ARTYKUŁÓW W „KALENDARZU WROCŁAWSKIM” ORAZ W „ROCZNIKU WROCŁAWSKIM”.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RÓWNIEŻ NA ŁAMACH PRASY CODZIENNEJ PUBLIKOWANE BYŁY ARTYKUŁY INFORMUJĄCE CZYTELNIKÓW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POLAKACH WOJENNEDO WROCŁAWIA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DLA KTÓRYCH USTANOWIONO KWIECIEŃ MIESIĄCEM PAMIĘCI.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13D67266-D987-4176-9BA4-255C3CC72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88" y="2258243"/>
            <a:ext cx="1491523" cy="759078"/>
          </a:xfrm>
          <a:prstGeom prst="rect">
            <a:avLst/>
          </a:prstGeom>
        </p:spPr>
      </p:pic>
      <p:pic>
        <p:nvPicPr>
          <p:cNvPr id="9" name="Obraz 8" descr="Rocznik Wrocławski 1958 tom II czasksiazki.pl">
            <a:extLst>
              <a:ext uri="{FF2B5EF4-FFF2-40B4-BE49-F238E27FC236}">
                <a16:creationId xmlns="" xmlns:a16="http://schemas.microsoft.com/office/drawing/2014/main" id="{5FD50351-8AB9-406B-B818-D7F3C555E6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878" y="4419131"/>
            <a:ext cx="730885" cy="102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Kalendarz wrocławski 1972 - Eugeniusz Adamczak - 7431514478 - oficjalne  archiwum Allegro">
            <a:extLst>
              <a:ext uri="{FF2B5EF4-FFF2-40B4-BE49-F238E27FC236}">
                <a16:creationId xmlns="" xmlns:a16="http://schemas.microsoft.com/office/drawing/2014/main" id="{B815275F-46BC-4104-B6A1-3B7E4BD36C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320" y="5421510"/>
            <a:ext cx="819785" cy="73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393AD26-6A30-43CF-960D-51C35C47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39" y="1732548"/>
            <a:ext cx="4936898" cy="1600200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Arial Narrow" panose="020B0606020202030204" pitchFamily="34" charset="0"/>
              </a:rPr>
              <a:t>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78DC39F4-C461-4801-9B4A-C6AEFCF8B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9279" y="1060114"/>
            <a:ext cx="3609147" cy="5352696"/>
          </a:xfrm>
        </p:spPr>
      </p:pic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F55E2A82-82BE-4061-9799-77C50FDA6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447" y="3332748"/>
            <a:ext cx="7175716" cy="2355926"/>
          </a:xfrm>
        </p:spPr>
        <p:txBody>
          <a:bodyPr>
            <a:normAutofit/>
          </a:bodyPr>
          <a:lstStyle/>
          <a:p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solidFill>
                  <a:schemeClr val="tx1"/>
                </a:solidFill>
                <a:latin typeface="Arial Narrow" panose="020B0606020202030204" pitchFamily="34" charset="0"/>
              </a:rPr>
              <a:t>W 2020 ROKU DZIĘKI STARANIOM KLUBU LUDZI ZE ZNAKIEM „P” </a:t>
            </a:r>
            <a:br>
              <a:rPr lang="pl-PL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Arial Narrow" panose="020B0606020202030204" pitchFamily="34" charset="0"/>
              </a:rPr>
              <a:t>WYDANO POSZERZONE WSPOMNIENIA Z OBLĘŻONEGO WROCŁAWIA </a:t>
            </a:r>
            <a:br>
              <a:rPr lang="pl-PL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Arial Narrow" panose="020B0606020202030204" pitchFamily="34" charset="0"/>
              </a:rPr>
              <a:t>I PIERWSZYCH DNI PO WYZWOLENIU.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solidFill>
                  <a:schemeClr val="tx1"/>
                </a:solidFill>
                <a:latin typeface="Arial Narrow" panose="020B0606020202030204" pitchFamily="34" charset="0"/>
              </a:rPr>
              <a:t>PROJEKT BYŁ DOFINANSOWANY PRZEZ WYDZIAŁ KULTURY U.M.</a:t>
            </a:r>
          </a:p>
          <a:p>
            <a:endParaRPr lang="pl-PL" dirty="0"/>
          </a:p>
        </p:txBody>
      </p:sp>
      <p:sp>
        <p:nvSpPr>
          <p:cNvPr id="5" name="Podtytuł 2">
            <a:extLst>
              <a:ext uri="{FF2B5EF4-FFF2-40B4-BE49-F238E27FC236}">
                <a16:creationId xmlns="" xmlns:a16="http://schemas.microsoft.com/office/drawing/2014/main" id="{447FB8E9-B2A7-4F87-8AEE-2FE3C3275E86}"/>
              </a:ext>
            </a:extLst>
          </p:cNvPr>
          <p:cNvSpPr txBox="1">
            <a:spLocks/>
          </p:cNvSpPr>
          <p:nvPr/>
        </p:nvSpPr>
        <p:spPr>
          <a:xfrm>
            <a:off x="0" y="271920"/>
            <a:ext cx="12192000" cy="4985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sz="3600" dirty="0">
                <a:latin typeface="Arial Narrow" panose="020B0606020202030204" pitchFamily="34" charset="0"/>
              </a:rPr>
              <a:t>Wznowione wydanie wspomnień Ludzi ze Znakiem „P”</a:t>
            </a:r>
          </a:p>
        </p:txBody>
      </p:sp>
    </p:spTree>
    <p:extLst>
      <p:ext uri="{BB962C8B-B14F-4D97-AF65-F5344CB8AC3E}">
        <p14:creationId xmlns:p14="http://schemas.microsoft.com/office/powerpoint/2010/main" val="4700183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03BFC706-68C1-422E-AAC0-1E9E38A7F168}"/>
              </a:ext>
            </a:extLst>
          </p:cNvPr>
          <p:cNvSpPr txBox="1"/>
          <p:nvPr/>
        </p:nvSpPr>
        <p:spPr>
          <a:xfrm>
            <a:off x="728133" y="1223645"/>
            <a:ext cx="1073573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800" b="1" dirty="0"/>
          </a:p>
          <a:p>
            <a:r>
              <a:rPr lang="pl-PL" sz="2000" dirty="0">
                <a:latin typeface="Arial Narrow" panose="020B0606020202030204" pitchFamily="34" charset="0"/>
              </a:rPr>
              <a:t>Wykaz członków  Klubu  Ludzi ze  Znakiem  „P”, po weryfikacji wg  sporządzonej listy do 10 XI 1998 r.,  </a:t>
            </a:r>
            <a:br>
              <a:rPr lang="pl-PL" sz="2000" dirty="0">
                <a:latin typeface="Arial Narrow" panose="020B0606020202030204" pitchFamily="34" charset="0"/>
              </a:rPr>
            </a:br>
            <a:r>
              <a:rPr lang="pl-PL" sz="2000" dirty="0">
                <a:latin typeface="Arial Narrow" panose="020B0606020202030204" pitchFamily="34" charset="0"/>
              </a:rPr>
              <a:t>oraz przyjętych nowych członków do  V 2010 roku.</a:t>
            </a:r>
          </a:p>
          <a:p>
            <a:r>
              <a:rPr lang="pl-PL" sz="2000" dirty="0">
                <a:latin typeface="Arial Narrow" panose="020B0606020202030204" pitchFamily="34" charset="0"/>
              </a:rPr>
              <a:t>                     </a:t>
            </a:r>
          </a:p>
          <a:p>
            <a:r>
              <a:rPr lang="pl-PL" sz="2000" dirty="0">
                <a:latin typeface="Arial Narrow" panose="020B0606020202030204" pitchFamily="34" charset="0"/>
              </a:rPr>
              <a:t>                                  Stan   ogólny                                464         osoby</a:t>
            </a:r>
          </a:p>
          <a:p>
            <a:r>
              <a:rPr lang="pl-PL" sz="2000" dirty="0">
                <a:latin typeface="Arial Narrow" panose="020B0606020202030204" pitchFamily="34" charset="0"/>
              </a:rPr>
              <a:t>                                  ------------------------------------------------------------------</a:t>
            </a:r>
          </a:p>
          <a:p>
            <a:r>
              <a:rPr lang="pl-PL" sz="2000" dirty="0">
                <a:latin typeface="Arial Narrow" panose="020B0606020202030204" pitchFamily="34" charset="0"/>
              </a:rPr>
              <a:t>                                  Stan  aktualny                          -     62    -</a:t>
            </a:r>
          </a:p>
          <a:p>
            <a:endParaRPr lang="pl-PL" sz="2000" dirty="0">
              <a:latin typeface="Arial Narrow" panose="020B0606020202030204" pitchFamily="34" charset="0"/>
            </a:endParaRPr>
          </a:p>
          <a:p>
            <a:r>
              <a:rPr lang="pl-PL" sz="2000" dirty="0">
                <a:latin typeface="Arial Narrow" panose="020B0606020202030204" pitchFamily="34" charset="0"/>
              </a:rPr>
              <a:t>                                  Rezygnacja + wykreśl.             -    61    -</a:t>
            </a:r>
          </a:p>
          <a:p>
            <a:endParaRPr lang="pl-PL" sz="2000" dirty="0">
              <a:latin typeface="Arial Narrow" panose="020B0606020202030204" pitchFamily="34" charset="0"/>
            </a:endParaRPr>
          </a:p>
          <a:p>
            <a:r>
              <a:rPr lang="pl-PL" sz="2000" dirty="0">
                <a:latin typeface="Arial Narrow" panose="020B0606020202030204" pitchFamily="34" charset="0"/>
              </a:rPr>
              <a:t>                                  Zmarło                                      -   341   -</a:t>
            </a:r>
          </a:p>
          <a:p>
            <a:r>
              <a:rPr lang="pl-PL" sz="2000" dirty="0">
                <a:latin typeface="Arial Narrow" panose="020B0606020202030204" pitchFamily="34" charset="0"/>
              </a:rPr>
              <a:t>                                                                                                                  Sporządził 30.11.2020 – Zygmunt </a:t>
            </a:r>
            <a:r>
              <a:rPr lang="pl-PL" sz="2000" dirty="0" err="1">
                <a:latin typeface="Arial Narrow" panose="020B0606020202030204" pitchFamily="34" charset="0"/>
              </a:rPr>
              <a:t>Pacych</a:t>
            </a:r>
            <a:endParaRPr lang="pl-PL" sz="2000" dirty="0">
              <a:latin typeface="Arial Narrow" panose="020B0606020202030204" pitchFamily="34" charset="0"/>
            </a:endParaRPr>
          </a:p>
          <a:p>
            <a:endParaRPr lang="pl-PL" sz="2000" b="1" dirty="0">
              <a:latin typeface="Arial Narrow" panose="020B0606020202030204" pitchFamily="34" charset="0"/>
            </a:endParaRPr>
          </a:p>
          <a:p>
            <a:endParaRPr lang="pl-PL" sz="2000" b="1" dirty="0">
              <a:latin typeface="Arial Narrow" panose="020B0606020202030204" pitchFamily="34" charset="0"/>
            </a:endParaRPr>
          </a:p>
          <a:p>
            <a:endParaRPr lang="pl-PL" b="1" dirty="0"/>
          </a:p>
        </p:txBody>
      </p:sp>
      <p:sp>
        <p:nvSpPr>
          <p:cNvPr id="5" name="Podtytuł 2">
            <a:extLst>
              <a:ext uri="{FF2B5EF4-FFF2-40B4-BE49-F238E27FC236}">
                <a16:creationId xmlns="" xmlns:a16="http://schemas.microsoft.com/office/drawing/2014/main" id="{EDFE5EA2-2BD7-4E19-84A1-1B8540DB3F66}"/>
              </a:ext>
            </a:extLst>
          </p:cNvPr>
          <p:cNvSpPr txBox="1">
            <a:spLocks/>
          </p:cNvSpPr>
          <p:nvPr/>
        </p:nvSpPr>
        <p:spPr>
          <a:xfrm>
            <a:off x="0" y="30368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400" dirty="0">
                <a:solidFill>
                  <a:schemeClr val="tx1"/>
                </a:solidFill>
                <a:latin typeface="Arial Narrow" panose="020B0606020202030204" pitchFamily="34" charset="0"/>
              </a:rPr>
              <a:t> Aktualna statystyka </a:t>
            </a:r>
          </a:p>
        </p:txBody>
      </p:sp>
    </p:spTree>
    <p:extLst>
      <p:ext uri="{BB962C8B-B14F-4D97-AF65-F5344CB8AC3E}">
        <p14:creationId xmlns:p14="http://schemas.microsoft.com/office/powerpoint/2010/main" val="14393150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64550CFE-9564-44C1-A898-ECB6CA3EF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7466" y="3659807"/>
            <a:ext cx="9144000" cy="75402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  <a:latin typeface="Arial Narrow" panose="020B0606020202030204" pitchFamily="34" charset="0"/>
              </a:rPr>
              <a:t>Projekt dofinansowany przez Urząd Miejski Wrocławia.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D5C3B01-AA86-4F96-890B-A0FC57D99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52" y="5316308"/>
            <a:ext cx="3152634" cy="31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5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="" xmlns:a16="http://schemas.microsoft.com/office/drawing/2014/main" id="{D75F274F-8581-40F2-8BD5-31D5857CD6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89003"/>
            <a:ext cx="12192000" cy="7478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5400" dirty="0">
                <a:latin typeface="Arial Narrow" panose="020B0606020202030204" pitchFamily="34" charset="0"/>
              </a:rPr>
              <a:t>Wystawy</a:t>
            </a:r>
            <a:endParaRPr lang="pl-PL" sz="5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FA86D5E9-E7D1-4EAC-ABF4-B15A69040BBE}"/>
              </a:ext>
            </a:extLst>
          </p:cNvPr>
          <p:cNvSpPr txBox="1"/>
          <p:nvPr/>
        </p:nvSpPr>
        <p:spPr>
          <a:xfrm>
            <a:off x="554636" y="1500721"/>
            <a:ext cx="10747948" cy="4739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XXI WIEKU, DZIĘKI WSPÓŁPRACY CZŁONKÓW KLUBU LUDZI ZE ZNAKIEM „P”, W CENTRUM HISTORII „ZAJEZDNIA”, W RAMACH STAŁEJ WYSTAWY „WROCŁAW 1945–2016” ZNALAZŁA SWOJE MIEJSCE CZĘŚĆ POŚWIĘCONA WROCŁAWSKIEJ POLONII. JEST TAKŻE  W „</a:t>
            </a:r>
            <a:r>
              <a:rPr lang="pl-P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ZAJEZDNI” 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REALIZOWANY PROJEKT EDUKACYJNY „BYĆ POLAKIEM W BRESLAU” PRZYBLIŻAJĄCY SYLWETKI CZŁONKÓW KLUBU DZIAŁAJĄCEGO PRZY TMW.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WIELE LAT KLUB MIAŁ W RAMACH TMW DUŻĄ AUTONOMIĘ, ODRĘBNY STATUT I BUDŻET. W 1988 R.,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WYNIKU WIELOLETNICH STARAŃ, DECYZJĄ WŁADZ MIASTA CZŁONKOWIE KLUBU OTRZYMALI PRAWO </a:t>
            </a:r>
            <a:b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BEZPŁATNYCH PRZEJAZDÓW KOMUNIKACJĄ MIEJSKĄ, A DZIĘKI ŻYCZLIWOŚCI PLACÓWEK KULTURALNYCH WROCŁAWIA MOGĄ KORZYSTAĆ Z BEZPŁATNYCH BILETÓW DO OPERY, OPERETKI I TEATRÓW WROCŁAWIA. MOGĄ TEŻ BEZPŁATNIE BRAĆ UDZIAŁ W  OKOLICZNOŚCIOWYCH REJSACH STATKAMI PO ODRZE, POŁĄCZONYCH Z PUSZCZANIEM WIANKÓW W KSZTAŁCIE LITERY „P”.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C5BE73DC-FD19-4E68-BFA4-6C7DC8F6F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64" y="2746315"/>
            <a:ext cx="1663264" cy="16266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8066</TotalTime>
  <Words>14417</Words>
  <Application>Microsoft Office PowerPoint</Application>
  <PresentationFormat>Panoramiczny</PresentationFormat>
  <Paragraphs>2520</Paragraphs>
  <Slides>82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82</vt:i4>
      </vt:variant>
    </vt:vector>
  </HeadingPairs>
  <TitlesOfParts>
    <vt:vector size="91" baseType="lpstr">
      <vt:lpstr>Alef</vt:lpstr>
      <vt:lpstr>Arial</vt:lpstr>
      <vt:lpstr>Arial Narrow</vt:lpstr>
      <vt:lpstr>Calibri</vt:lpstr>
      <vt:lpstr>Corbel</vt:lpstr>
      <vt:lpstr>Times New Roman</vt:lpstr>
      <vt:lpstr>Trebuchet MS</vt:lpstr>
      <vt:lpstr>Wingdings</vt:lpstr>
      <vt:lpstr>Głębokość</vt:lpstr>
      <vt:lpstr>Prezentacja programu PowerPoint</vt:lpstr>
      <vt:lpstr>Prezentacja programu PowerPoint</vt:lpstr>
      <vt:lpstr>Prezentacja programu PowerPoint</vt:lpstr>
      <vt:lpstr> </vt:lpstr>
      <vt:lpstr>     </vt:lpstr>
      <vt:lpstr>Prezentacja programu PowerPoint</vt:lpstr>
      <vt:lpstr>Prezentacja programu PowerPoint</vt:lpstr>
      <vt:lpstr>  Pozostałe media</vt:lpstr>
      <vt:lpstr>  Wystawy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” </vt:lpstr>
      <vt:lpstr>Prezentacja programu PowerPoint</vt:lpstr>
      <vt:lpstr>Prezentacja programu PowerPoint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Towarzystwo Miłośników Wrocławia</dc:title>
  <dc:creator>z</dc:creator>
  <cp:lastModifiedBy>Konto Microsoft</cp:lastModifiedBy>
  <cp:revision>536</cp:revision>
  <dcterms:created xsi:type="dcterms:W3CDTF">2016-09-20T10:44:09Z</dcterms:created>
  <dcterms:modified xsi:type="dcterms:W3CDTF">2023-08-15T08:04:52Z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Acer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Panoramiczny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7</vt:i4>
  </property>
</Properties>
</file>